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  <p:sldMasterId id="2147483923" r:id="rId2"/>
    <p:sldMasterId id="2147483981" r:id="rId3"/>
    <p:sldMasterId id="2147484185" r:id="rId4"/>
  </p:sldMasterIdLst>
  <p:sldIdLst>
    <p:sldId id="256" r:id="rId5"/>
    <p:sldId id="257" r:id="rId6"/>
    <p:sldId id="259" r:id="rId7"/>
    <p:sldId id="265" r:id="rId8"/>
    <p:sldId id="264" r:id="rId9"/>
    <p:sldId id="266" r:id="rId10"/>
    <p:sldId id="267" r:id="rId11"/>
    <p:sldId id="268" r:id="rId12"/>
    <p:sldId id="269" r:id="rId13"/>
    <p:sldId id="258" r:id="rId14"/>
    <p:sldId id="260" r:id="rId15"/>
    <p:sldId id="26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288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3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76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540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72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51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5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376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468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172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56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711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8573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652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068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476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554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0678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4139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1258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8634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6558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492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599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01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7022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0077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53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8450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1065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3610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6934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2280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4813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819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8795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5861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0673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7135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4167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8145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4690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6141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521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15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4205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506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22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179219-15E5-49E3-A49E-3567B3E90FC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09988-C19C-4097-BA15-DFBC29E4A2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63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85120" y="181708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Как открыть ИП?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073" y="2694110"/>
            <a:ext cx="7449283" cy="3681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9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1422" y="1113531"/>
            <a:ext cx="11160691" cy="6037545"/>
          </a:xfrm>
        </p:spPr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ct val="20000"/>
              </a:spcBef>
              <a:buNone/>
            </a:pPr>
            <a:r>
              <a:rPr lang="ru-RU" sz="3200" b="1" dirty="0">
                <a:solidFill>
                  <a:prstClr val="white"/>
                </a:solidFill>
              </a:rPr>
              <a:t>Индивидуальный предприниматель</a:t>
            </a:r>
            <a:r>
              <a:rPr lang="ru-RU" sz="3200" dirty="0">
                <a:solidFill>
                  <a:prstClr val="white"/>
                </a:solidFill>
              </a:rPr>
              <a:t> – физическое лицо, прошедшее в установленном порядке государственную регистрацию и приступающее к занятию предпринимательской деятельностью без образования юридического лица. 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cs typeface="Times New Roman" pitchFamily="18" charset="0"/>
              </a:rPr>
              <a:t>Индивидуальным</a:t>
            </a:r>
            <a:r>
              <a:rPr lang="ru-RU" sz="3200" dirty="0">
                <a:cs typeface="Times New Roman" pitchFamily="18" charset="0"/>
              </a:rPr>
              <a:t>  предпринимателем может быть любое дееспособное физическое лицо РФ, которому законодательными актами не запрещено заниматься предпринимательской деятельностью. </a:t>
            </a:r>
            <a:endParaRPr lang="ru-RU" sz="3200" dirty="0" smtClean="0"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7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9214" y="255862"/>
            <a:ext cx="10515600" cy="110196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smtClean="0">
                <a:latin typeface="Times New Roman" pitchFamily="18" charset="0"/>
                <a:cs typeface="Times New Roman" pitchFamily="18" charset="0"/>
              </a:rPr>
              <a:t>Пакет документов для открытия </a:t>
            </a:r>
            <a:r>
              <a:rPr lang="ru-RU" sz="5300" dirty="0" smtClean="0">
                <a:latin typeface="Times New Roman" pitchFamily="18" charset="0"/>
                <a:cs typeface="Times New Roman" pitchFamily="18" charset="0"/>
              </a:rPr>
              <a:t>ИП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733" y="1613695"/>
            <a:ext cx="5949863" cy="5436296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Документы в налоговую инспекцию:</a:t>
            </a:r>
          </a:p>
          <a:p>
            <a:pPr fontAlgn="base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Заявление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 регистрации ИП;</a:t>
            </a:r>
          </a:p>
          <a:p>
            <a:pPr fontAlgn="base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Копии всех страниц паспорта (в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пустых);</a:t>
            </a:r>
          </a:p>
          <a:p>
            <a:pPr fontAlgn="base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Копия ИНН (если есть);</a:t>
            </a:r>
          </a:p>
          <a:p>
            <a:pPr fontAlgn="base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Квитанция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 оплате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госпошлины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025" y="2368060"/>
            <a:ext cx="6018574" cy="3293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816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83323" y="-273721"/>
            <a:ext cx="10191628" cy="1535723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Заявление о регистрации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ИП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763088"/>
            <a:ext cx="9877254" cy="3336308"/>
          </a:xfrm>
        </p:spPr>
        <p:txBody>
          <a:bodyPr>
            <a:noAutofit/>
          </a:bodyPr>
          <a:lstStyle/>
          <a:p>
            <a:pPr algn="l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Срок регистрации ИП в налоговой — пять рабочих дней. Вы получите два документа: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ОГРНИП(Основной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государственный регистрационный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номер индивидуального предпринимательства)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ЕГРИП(Единый государственный реестр индивидуальных предпринимателей)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092" y="3640062"/>
            <a:ext cx="4621823" cy="308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234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3293" y="384816"/>
            <a:ext cx="9429627" cy="844062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Причины отказа в регистрации ИП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785" y="1887414"/>
            <a:ext cx="7748954" cy="3669323"/>
          </a:xfrm>
        </p:spPr>
        <p:txBody>
          <a:bodyPr>
            <a:normAutofit/>
          </a:bodyPr>
          <a:lstStyle/>
          <a:p>
            <a:pPr marL="285750" indent="-285750" algn="just" fontAlgn="base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Выбран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тот орган ИФНС;</a:t>
            </a:r>
          </a:p>
          <a:p>
            <a:pPr marL="285750" indent="-285750" algn="just" fontAlgn="base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Неправильно составлены документы;</a:t>
            </a:r>
          </a:p>
          <a:p>
            <a:pPr marL="285750" indent="-285750" algn="just" fontAlgn="base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Представлен не весь пакет документов;</a:t>
            </a:r>
          </a:p>
          <a:p>
            <a:pPr marL="285750" indent="-285750" algn="just" fontAlgn="base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 дня объявления вас банкротом (по предыдущему виду хозяйственной деятельности) еще не прошел один год;</a:t>
            </a:r>
          </a:p>
          <a:p>
            <a:pPr marL="285750" indent="-285750" algn="just" fontAlgn="base">
              <a:buFont typeface="Arial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силе запрет, наложенный на ведение вами предпринимательской деятельности судом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123" y="1613695"/>
            <a:ext cx="4060274" cy="406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57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20998" y="115186"/>
            <a:ext cx="8915399" cy="1055076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Регистрация ИП в налоговой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9294" y="1801264"/>
            <a:ext cx="11711352" cy="4396153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Определиться  с системой налогообложения:</a:t>
            </a:r>
          </a:p>
          <a:p>
            <a:pPr marL="285750" indent="-285750" algn="l">
              <a:buFontTx/>
              <a:buChar char="-"/>
            </a:pPr>
            <a:r>
              <a:rPr lang="ru-RU" dirty="0" smtClean="0"/>
              <a:t>УСН(упрощенная система налогообложения) 6%</a:t>
            </a:r>
          </a:p>
          <a:p>
            <a:pPr marL="285750" indent="-285750" algn="l">
              <a:buFontTx/>
              <a:buChar char="-"/>
            </a:pPr>
            <a:r>
              <a:rPr lang="ru-RU" dirty="0" smtClean="0"/>
              <a:t>ОСН(основная система налогообложения) 13%</a:t>
            </a:r>
          </a:p>
          <a:p>
            <a:pPr marL="285750" indent="-285750" algn="ctr">
              <a:buFontTx/>
              <a:buChar char="-"/>
            </a:pPr>
            <a:endParaRPr lang="ru-RU" dirty="0" smtClean="0"/>
          </a:p>
          <a:p>
            <a:pPr algn="ctr"/>
            <a:endParaRPr lang="ru-RU" dirty="0"/>
          </a:p>
          <a:p>
            <a:pPr algn="just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Выбирая систему налогообложения, отличную от ОСН, которая применяется по умолчанию, нужно будет написать соответствующее заявление, и в течение нескольких дней процедура будет завершена. После этого вы приобретете обязательства по налоговой отчетности в рамках своей предпринимательской деятельности.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Tx/>
              <a:buChar char="-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737" y="1449572"/>
            <a:ext cx="4529813" cy="257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9334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9142" y="115185"/>
            <a:ext cx="8371864" cy="91644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/>
              <a:t>Регистрация ИП в ПФР и ФСС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9428" y="1758461"/>
            <a:ext cx="8915399" cy="4220307"/>
          </a:xfrm>
        </p:spPr>
        <p:txBody>
          <a:bodyPr>
            <a:normAutofit/>
          </a:bodyPr>
          <a:lstStyle/>
          <a:p>
            <a:pPr algn="l" fontAlgn="base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получения необходимых реквизитов вам понадобятся копии следующих документов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457200" indent="-457200" algn="l" fontAlgn="base"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ОГРН;</a:t>
            </a:r>
          </a:p>
          <a:p>
            <a:pPr marL="457200" indent="-457200" algn="l" fontAlgn="base"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ЕГРИП;</a:t>
            </a:r>
          </a:p>
          <a:p>
            <a:pPr marL="457200" indent="-457200" algn="l" fontAlgn="base"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СНИЛС;</a:t>
            </a:r>
          </a:p>
          <a:p>
            <a:pPr marL="457200" indent="-457200" algn="l" fontAlgn="base"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ИНН;</a:t>
            </a:r>
          </a:p>
          <a:p>
            <a:pPr marL="457200" indent="-457200" algn="l" fontAlgn="base">
              <a:buFont typeface="Arial" pitchFamily="34" charset="0"/>
              <a:buChar char="•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Паспорт.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56031" y="4232031"/>
            <a:ext cx="5978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/>
              <a:t>В</a:t>
            </a:r>
            <a:r>
              <a:rPr lang="ru-RU" sz="2800" dirty="0" smtClean="0"/>
              <a:t>ы регистрируете ИП в этих государственных  органах, если планируете </a:t>
            </a:r>
            <a:r>
              <a:rPr lang="ru-RU" sz="2800" dirty="0"/>
              <a:t>привлекать наемных </a:t>
            </a:r>
            <a:r>
              <a:rPr lang="ru-RU" sz="2800" dirty="0" smtClean="0"/>
              <a:t>работников!</a:t>
            </a:r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718" y="2798885"/>
            <a:ext cx="3928356" cy="2866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149" y="1570893"/>
            <a:ext cx="4093307" cy="2455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930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7047" y="539262"/>
            <a:ext cx="8862646" cy="11723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/>
              <a:t>Нужен ли расчетный счет ИП?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4463" y="1817079"/>
            <a:ext cx="6213229" cy="4337538"/>
          </a:xfrm>
        </p:spPr>
        <p:txBody>
          <a:bodyPr>
            <a:noAutofit/>
          </a:bodyPr>
          <a:lstStyle/>
          <a:p>
            <a:pPr algn="just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Р/с не является обязательным условием регистрации ИП, однако если вы планируете в рамках одного договора получать от контрагентов значительные суммы, закон обязывает вас к данной формальности.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674" y="2092569"/>
            <a:ext cx="5063594" cy="321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79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3693" y="445478"/>
            <a:ext cx="10637104" cy="141849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/>
              <a:t>Сколько стоит открытие ИП?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790" y="1719202"/>
            <a:ext cx="6632610" cy="4517474"/>
          </a:xfrm>
        </p:spPr>
        <p:txBody>
          <a:bodyPr/>
          <a:lstStyle/>
          <a:p>
            <a:pPr algn="just" fontAlgn="base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все делать самому, то стоимость регистрации ИП не будет превышать более 2000 рублей, включая госпошлину и накладные расходы (нотариус, ксерокопии и прочее). Если будете открывать р/с, то прибавьте еще 800 рублей. Простая печать без герба обойдется в 300 рублей.</a:t>
            </a:r>
          </a:p>
          <a:p>
            <a:pPr algn="just" fontAlgn="base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обратитесь в контору, которая будет все делать за Вас, то открытие ИП обойдется Вам в 5000-7000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т.р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207" y="2263653"/>
            <a:ext cx="4821023" cy="3352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373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00625"/>
            <a:ext cx="10515600" cy="939452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Достоинства ИП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5865" y="1312986"/>
            <a:ext cx="10901335" cy="5955323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самостоятельность, свобода и оперативность действий, не требующая для принятия решений получения согласия партнеров;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доходы поступают к единому владельцу предприятия;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отличие от предприятий, для регистрации индивидуального предпринимательства не требуется "стартовый" капитал, достаточно оплатить государственную пошлину, необходимо меньшее количество документов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Индивидуальный предприниматель освобожден от ведения бухгалтерского учета, это значительно облегчает работу и экономит средства. Сравнительно снижен налог, вместо налога на прибыль в размере 20 %, налог на доходы физических лиц, то есть НДФЛ в размере 13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73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2063" y="445478"/>
            <a:ext cx="11499937" cy="62952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Недостатки ИП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Ограниченность привлечения значительных финансовых средств;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Неограниченная (полная) имущественная ответственность за долги в случае банкротства;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Недоверие со стороны государственных учреждений и крупных предприятий;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Обычно владелец является управляющим по всем вопросам: экономическим, финансовым, кадровым, маркетингу, закупкам, продаже и др. Как правило, владельцам не хватает профессиональных знаний и опыта менеджмента;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Трудность в получении кредита;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Высокий уровень банкротства.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2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274" y="568709"/>
            <a:ext cx="11899726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576" cy="16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34756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TM02900743[[fn=Природа]]</Template>
  <TotalTime>270</TotalTime>
  <Words>519</Words>
  <Application>Microsoft Office PowerPoint</Application>
  <PresentationFormat>Произвольный</PresentationFormat>
  <Paragraphs>51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HDOfficeLightV0</vt:lpstr>
      <vt:lpstr>1_HDOfficeLightV0</vt:lpstr>
      <vt:lpstr>2_HDOfficeLightV0</vt:lpstr>
      <vt:lpstr>3_HDOfficeLightV0</vt:lpstr>
      <vt:lpstr>Как открыть ИП?</vt:lpstr>
      <vt:lpstr>Презентация PowerPoint</vt:lpstr>
      <vt:lpstr>Пакет документов для открытия ИП</vt:lpstr>
      <vt:lpstr>Заявление о регистрации ИП</vt:lpstr>
      <vt:lpstr>Причины отказа в регистрации ИП</vt:lpstr>
      <vt:lpstr>Регистрация ИП в налоговой</vt:lpstr>
      <vt:lpstr>Регистрация ИП в ПФР и ФСС</vt:lpstr>
      <vt:lpstr>Нужен ли расчетный счет ИП? </vt:lpstr>
      <vt:lpstr>Сколько стоит открытие ИП? </vt:lpstr>
      <vt:lpstr>Достоинства ИП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и регистрация индивидуального предпринимательства</dc:title>
  <dc:creator>Dantist-HP</dc:creator>
  <cp:lastModifiedBy>User1</cp:lastModifiedBy>
  <cp:revision>19</cp:revision>
  <dcterms:created xsi:type="dcterms:W3CDTF">2018-04-24T15:24:10Z</dcterms:created>
  <dcterms:modified xsi:type="dcterms:W3CDTF">2020-04-20T10:49:50Z</dcterms:modified>
</cp:coreProperties>
</file>