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4" r:id="rId3"/>
    <p:sldId id="405" r:id="rId4"/>
    <p:sldId id="400" r:id="rId5"/>
    <p:sldId id="386" r:id="rId6"/>
    <p:sldId id="391" r:id="rId7"/>
    <p:sldId id="401" r:id="rId8"/>
    <p:sldId id="394" r:id="rId9"/>
    <p:sldId id="396" r:id="rId10"/>
    <p:sldId id="402" r:id="rId11"/>
    <p:sldId id="404" r:id="rId12"/>
    <p:sldId id="290" r:id="rId13"/>
    <p:sldId id="291" r:id="rId14"/>
    <p:sldId id="292" r:id="rId15"/>
    <p:sldId id="293" r:id="rId16"/>
    <p:sldId id="286" r:id="rId17"/>
    <p:sldId id="294" r:id="rId18"/>
    <p:sldId id="398" r:id="rId19"/>
    <p:sldId id="403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803"/>
    <a:srgbClr val="E65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290" autoAdjust="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/>
          <a:lstStyle>
            <a:lvl1pPr algn="r">
              <a:defRPr sz="1200"/>
            </a:lvl1pPr>
          </a:lstStyle>
          <a:p>
            <a:fld id="{589C937B-641D-46A4-9A72-17B657FD822F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43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8243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 anchor="b"/>
          <a:lstStyle>
            <a:lvl1pPr algn="r">
              <a:defRPr sz="1200"/>
            </a:lvl1pPr>
          </a:lstStyle>
          <a:p>
            <a:fld id="{E4AD9EA5-2ED9-48FF-B07C-D55D5AEC5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264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/>
          <a:lstStyle>
            <a:lvl1pPr algn="r">
              <a:defRPr sz="1200"/>
            </a:lvl1pPr>
          </a:lstStyle>
          <a:p>
            <a:fld id="{CE0767F0-FE90-4890-9D77-9C3FAC381ADB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8" tIns="45860" rIns="91718" bIns="4586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718" tIns="45860" rIns="91718" bIns="4586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3"/>
            <a:ext cx="2946400" cy="496809"/>
          </a:xfrm>
          <a:prstGeom prst="rect">
            <a:avLst/>
          </a:prstGeom>
        </p:spPr>
        <p:txBody>
          <a:bodyPr vert="horz" lIns="91718" tIns="45860" rIns="91718" bIns="45860" rtlCol="0" anchor="b"/>
          <a:lstStyle>
            <a:lvl1pPr algn="r">
              <a:defRPr sz="1200"/>
            </a:lvl1pPr>
          </a:lstStyle>
          <a:p>
            <a:fld id="{17C1A4D5-1940-41A1-8A0A-DB1630FB49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87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1A4D5-1940-41A1-8A0A-DB1630FB497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74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1A4D5-1940-41A1-8A0A-DB1630FB497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57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1A4D5-1940-41A1-8A0A-DB1630FB497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418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3945" indent="-34394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лакокрасочной покрытие;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3945" indent="-34394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лакирование;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/>
              <a:t>Речь идёт о защитном покрытии плат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1A4D5-1940-41A1-8A0A-DB1630FB497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07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C1A8-7DB0-48A2-86BA-A98640FF9C42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5C33E-1386-4455-B459-78C30E4EE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40968"/>
            <a:ext cx="9144000" cy="707886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</p:spPr>
        <p:txBody>
          <a:bodyPr wrap="square" lIns="180000" rIns="180000" rtlCol="0" anchor="t" anchorCtr="0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Black" pitchFamily="34" charset="0"/>
                <a:cs typeface="Arial" pitchFamily="34" charset="0"/>
              </a:rPr>
              <a:t>АО «Изумруд»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8264" y="903600"/>
            <a:ext cx="2195736" cy="276999"/>
          </a:xfrm>
          <a:custGeom>
            <a:avLst/>
            <a:gdLst>
              <a:gd name="connsiteX0" fmla="*/ 0 w 1944216"/>
              <a:gd name="connsiteY0" fmla="*/ 0 h 276999"/>
              <a:gd name="connsiteX1" fmla="*/ 1944216 w 1944216"/>
              <a:gd name="connsiteY1" fmla="*/ 0 h 276999"/>
              <a:gd name="connsiteX2" fmla="*/ 1944216 w 1944216"/>
              <a:gd name="connsiteY2" fmla="*/ 276999 h 276999"/>
              <a:gd name="connsiteX3" fmla="*/ 0 w 1944216"/>
              <a:gd name="connsiteY3" fmla="*/ 276999 h 276999"/>
              <a:gd name="connsiteX4" fmla="*/ 0 w 1944216"/>
              <a:gd name="connsiteY4" fmla="*/ 0 h 276999"/>
              <a:gd name="connsiteX0" fmla="*/ 0 w 1944216"/>
              <a:gd name="connsiteY0" fmla="*/ 0 h 276999"/>
              <a:gd name="connsiteX1" fmla="*/ 1944216 w 1944216"/>
              <a:gd name="connsiteY1" fmla="*/ 0 h 276999"/>
              <a:gd name="connsiteX2" fmla="*/ 1944216 w 1944216"/>
              <a:gd name="connsiteY2" fmla="*/ 276999 h 276999"/>
              <a:gd name="connsiteX3" fmla="*/ 200297 w 1944216"/>
              <a:gd name="connsiteY3" fmla="*/ 276999 h 276999"/>
              <a:gd name="connsiteX4" fmla="*/ 0 w 1944216"/>
              <a:gd name="connsiteY4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4216" h="276999">
                <a:moveTo>
                  <a:pt x="0" y="0"/>
                </a:moveTo>
                <a:lnTo>
                  <a:pt x="1944216" y="0"/>
                </a:lnTo>
                <a:lnTo>
                  <a:pt x="1944216" y="276999"/>
                </a:lnTo>
                <a:lnTo>
                  <a:pt x="200297" y="27699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</p:spPr>
        <p:txBody>
          <a:bodyPr wrap="square" lIns="180000" rIns="180000" rtlCol="0" anchor="ctr" anchorCtr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«ИЗУМРУД»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007645"/>
              </p:ext>
            </p:extLst>
          </p:nvPr>
        </p:nvGraphicFramePr>
        <p:xfrm>
          <a:off x="0" y="6294700"/>
          <a:ext cx="91440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3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875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690105, г. Владивосток, ул. Русская, 65, тел.: +7 (423) 232-50-55, факс: +7 (423) 232-55-79,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e-mail: izumrud@mail.primorye.ru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Введение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0253" y="4005629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Концерн объединил в себе ведущие компании, специализирующиеся на кораблестроении, информационных системах и других технологиях, связанных с вооружением, поддержкой и развитием морских и береговых систем и комплексов.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АО «Изумруд» - одно из ведущих предприятий России, выполняющее широкий спектр услуг различных видов высокоточной обработки и производства металлоизделий и изделий из неметаллов с помощью современного высокотехнологичного оборудования. Производимые заводом изделия отвечают последним требованиям по качеству и безопасности.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3FCE12-925A-4FFB-A811-E464B2E8C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324" y="979871"/>
            <a:ext cx="5229917" cy="288117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797DFB-B858-47DB-8250-1FD7AFF15122}"/>
              </a:ext>
            </a:extLst>
          </p:cNvPr>
          <p:cNvSpPr/>
          <p:nvPr/>
        </p:nvSpPr>
        <p:spPr>
          <a:xfrm>
            <a:off x="120253" y="1074212"/>
            <a:ext cx="354791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справка.</a:t>
            </a:r>
          </a:p>
          <a:p>
            <a:pPr lvl="0"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Электродеталь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образован в1965 году, в 1972 году переименован в «Изумруд».</a:t>
            </a:r>
          </a:p>
          <a:p>
            <a:pPr lvl="0"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занимается разработкой и производством систем управления огнем корабельной артиллерии, постоянно модернизирует и совершенствует свою продукцию.</a:t>
            </a:r>
          </a:p>
          <a:p>
            <a:pPr lvl="0"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2007 г. АО «Изумруд» - дочернее предприятие АО «Концерн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Моринсис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Агат». </a:t>
            </a:r>
          </a:p>
          <a:p>
            <a:pPr lvl="0" font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endParaRPr lang="ru-RU" dirty="0">
              <a:solidFill>
                <a:srgbClr val="3760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8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40F824-A1D3-478A-8B0D-D34CDBA523CC}"/>
              </a:ext>
            </a:extLst>
          </p:cNvPr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Персонал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07378D-BDC3-4EA3-AB98-E7C139E3AAD2}"/>
              </a:ext>
            </a:extLst>
          </p:cNvPr>
          <p:cNvSpPr/>
          <p:nvPr/>
        </p:nvSpPr>
        <p:spPr>
          <a:xfrm>
            <a:off x="120253" y="1074212"/>
            <a:ext cx="718805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01.01.2021 численность работников АО «Изумруд» составила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708 человек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Обществе активно проводится работа по повышению уровня профессиональной подготовки всех категорий работников.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программа социальной поддержки молодых работников. Для закрепления иногородней молодежи, работникам производится частичная компенсация аренды жилья.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начала 2020 года в АО «Изумруд» прошли производственную практику и практическое обучение 45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ВУЗов и колледжей.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Обучаются по договорам о целевом приеме в соответствии с заданием государственного плана за счет средств федерального бюджета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студента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следующим специальностям: прикладная информатика, машиностроение, компьютерная безопасность, автоматизация технологических процессов и производств; информационные системы и технологии; техническое обслуживание и ремонт радиоэлектронной техники (по отраслям); радиотехника.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2020 год было принято на работу в АО «Изумруд»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молодых специалистов, из них 5 - выпускники Вузов и 3 выпускники колледжей и техникумов. </a:t>
            </a:r>
          </a:p>
          <a:p>
            <a:pPr lvl="0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endParaRPr lang="ru-RU" dirty="0">
              <a:solidFill>
                <a:srgbClr val="3760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19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8578"/>
            <a:ext cx="9144000" cy="663053"/>
          </a:xfrm>
          <a:prstGeom prst="rect">
            <a:avLst/>
          </a:prstGeom>
          <a:noFill/>
        </p:spPr>
        <p:txBody>
          <a:bodyPr wrap="none" lIns="270000" tIns="54000" rIns="270000" bIns="54000" rtlCol="0" anchor="ctr"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Стратегия АО «Изумруд».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97514" y="1646803"/>
            <a:ext cx="4860540" cy="3618401"/>
          </a:xfrm>
        </p:spPr>
        <p:txBody>
          <a:bodyPr>
            <a:normAutofit fontScale="92500" lnSpcReduction="20000"/>
          </a:bodyPr>
          <a:lstStyle/>
          <a:p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АО «Изумруд» определена Политикой в области качества:</a:t>
            </a:r>
          </a:p>
          <a:p>
            <a:pPr marL="342900" indent="-342900">
              <a:buAutoNum type="arabicPeriod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инновационных технологий  в создании комплексов и систем;</a:t>
            </a:r>
          </a:p>
          <a:p>
            <a:pPr marL="342900" indent="-342900">
              <a:buAutoNum type="arabicPeriod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Опора на опыт и традиции приборостроения;</a:t>
            </a:r>
          </a:p>
          <a:p>
            <a:pPr marL="342900" indent="-342900">
              <a:buAutoNum type="arabicPeriod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номенклатуры  выпускаемой продукции, в том числе гражданского и двойного назначения;</a:t>
            </a:r>
          </a:p>
          <a:p>
            <a:pPr marL="342900" indent="-342900">
              <a:buAutoNum type="arabicPeriod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 на новые сегменты рынка;</a:t>
            </a:r>
          </a:p>
          <a:p>
            <a:pPr marL="342900" indent="-342900">
              <a:buAutoNum type="arabicPeriod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прочной основы для инициатив, ориентированных на устойчивое развитие;</a:t>
            </a:r>
          </a:p>
          <a:p>
            <a:pPr marL="342900" indent="-342900">
              <a:buAutoNum type="arabicPeriod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удовлетворение запросов и ожиданий потребителей;</a:t>
            </a:r>
          </a:p>
          <a:p>
            <a:pPr marL="342900" indent="-342900">
              <a:buAutoNum type="arabicPeriod"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решение задач улучшения качества продукции и услуг.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212510"/>
            <a:ext cx="2669333" cy="3934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9400AB-9AE9-479D-818A-B803BF66A777}"/>
              </a:ext>
            </a:extLst>
          </p:cNvPr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Стратегия</a:t>
            </a:r>
          </a:p>
        </p:txBody>
      </p:sp>
    </p:spTree>
    <p:extLst>
      <p:ext uri="{BB962C8B-B14F-4D97-AF65-F5344CB8AC3E}">
        <p14:creationId xmlns:p14="http://schemas.microsoft.com/office/powerpoint/2010/main" val="141476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80572"/>
            <a:ext cx="3888432" cy="44968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FD5B35-9307-463C-9171-72AD1F07023C}"/>
              </a:ext>
            </a:extLst>
          </p:cNvPr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Основная продукция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F8F6EEB-4A48-42C0-8275-5574E7ED6965}"/>
              </a:ext>
            </a:extLst>
          </p:cNvPr>
          <p:cNvSpPr/>
          <p:nvPr/>
        </p:nvSpPr>
        <p:spPr>
          <a:xfrm>
            <a:off x="4596368" y="1412776"/>
            <a:ext cx="42961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«Изумруд» является разработчиком и изготовителем МР-123-02/3 – высокоэффективного средства управления оружием при работе по воздушным целям.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установки на корабли всех типов.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выполняет заказы на всех флотах ВМФ РФ и для иностранных заказчиков.</a:t>
            </a:r>
          </a:p>
          <a:p>
            <a:pPr font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55 лет производственной деятельности изготовлено и введено в эксплуатацию более 1000 изделий.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487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12776"/>
            <a:ext cx="4212468" cy="28083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EDE8A4-0BCD-47A5-A0C1-48FFE12CEE36}"/>
              </a:ext>
            </a:extLst>
          </p:cNvPr>
          <p:cNvSpPr txBox="1"/>
          <p:nvPr/>
        </p:nvSpPr>
        <p:spPr>
          <a:xfrm>
            <a:off x="-2272" y="5667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Перспективные разработки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76D09D-E226-4D0C-AE30-9C5F077AF985}"/>
              </a:ext>
            </a:extLst>
          </p:cNvPr>
          <p:cNvSpPr/>
          <p:nvPr/>
        </p:nvSpPr>
        <p:spPr>
          <a:xfrm>
            <a:off x="112382" y="1014153"/>
            <a:ext cx="568375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Малогабаритная система управления оружием М - СУО «Сервал»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борьбы с малоразмерными беспилотными объектами с применением штатного стрелкового оружия калибров 5,45 – 14,5 мм.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и изготовлен экспериментальный образец М-СУО «Сервал».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экспериментального образца: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модуль ОЭПУ (без дальномера)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боевой модуль для АК-74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пульт управления</a:t>
            </a:r>
          </a:p>
          <a:p>
            <a:pPr font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международного военно-технического форума «Армия-2018» на базе КИК «Маршал Крылов» 22 августа 2018 года комиссии под руководством Начальника Генерального штаба ВС РФ продемонстрирована работа М - СУО «Сервал» при стрельбе по ВЦ и СЦ.</a:t>
            </a:r>
          </a:p>
        </p:txBody>
      </p:sp>
    </p:spTree>
    <p:extLst>
      <p:ext uri="{BB962C8B-B14F-4D97-AF65-F5344CB8AC3E}">
        <p14:creationId xmlns:p14="http://schemas.microsoft.com/office/powerpoint/2010/main" val="4114426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8578"/>
            <a:ext cx="9144000" cy="663053"/>
          </a:xfrm>
          <a:prstGeom prst="rect">
            <a:avLst/>
          </a:prstGeom>
          <a:noFill/>
        </p:spPr>
        <p:txBody>
          <a:bodyPr wrap="none" lIns="270000" tIns="54000" rIns="270000" bIns="54000" rtlCol="0" anchor="ctr"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Стратегия диверсификации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164134"/>
            <a:ext cx="491454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выполнения поручения Президента РФ от 17.02.2018 №ПР-288 по обеспечению увеличения доли высокотехнологичной продукции гражданского и двойного назначения в общем объеме производства предприятий ОПК начато освоение гражданской продукции (доля освоения ГП к 2025 году до 30%, к 2030 году до 50%).</a:t>
            </a:r>
          </a:p>
          <a:p>
            <a:pPr font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экономическая стабильность и финансовая устойчивость, увеличение прибыли и конкурентоспособность.</a:t>
            </a:r>
          </a:p>
          <a:p>
            <a:pPr font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номенклатуры товаров, производимых предприятием в рамках диверсификации, которая предусматривает вход в новые сегменты гражданского рынка.</a:t>
            </a:r>
          </a:p>
          <a:p>
            <a:pPr fontAlgn="ctr"/>
            <a:endParaRPr lang="ru-RU" sz="1350" dirty="0">
              <a:solidFill>
                <a:schemeClr val="tx2">
                  <a:lumMod val="75000"/>
                </a:schemeClr>
              </a:solidFill>
            </a:endParaRPr>
          </a:p>
          <a:p>
            <a:pPr fontAlgn="ctr"/>
            <a:endParaRPr lang="ru-RU" sz="1350" dirty="0">
              <a:solidFill>
                <a:schemeClr val="tx2">
                  <a:lumMod val="75000"/>
                </a:schemeClr>
              </a:solidFill>
            </a:endParaRPr>
          </a:p>
          <a:p>
            <a:pPr fontAlgn="ctr"/>
            <a:endParaRPr lang="ru-RU" sz="1350" dirty="0"/>
          </a:p>
          <a:p>
            <a:pPr fontAlgn="ctr"/>
            <a:endParaRPr lang="ru-RU" sz="1350" dirty="0"/>
          </a:p>
          <a:p>
            <a:pPr fontAlgn="ctr"/>
            <a:endParaRPr lang="ru-RU" sz="1350" dirty="0"/>
          </a:p>
          <a:p>
            <a:pPr fontAlgn="ctr"/>
            <a:endParaRPr lang="ru-RU" sz="1350" dirty="0"/>
          </a:p>
          <a:p>
            <a:pPr fontAlgn="ctr"/>
            <a:endParaRPr lang="ru-RU" sz="1350" dirty="0">
              <a:solidFill>
                <a:srgbClr val="376092"/>
              </a:solidFill>
            </a:endParaRPr>
          </a:p>
          <a:p>
            <a:pPr marL="257175" indent="-257175" fontAlgn="ctr"/>
            <a:endParaRPr lang="ru-RU" sz="1350" dirty="0">
              <a:solidFill>
                <a:srgbClr val="376092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5238" y="1212202"/>
            <a:ext cx="342758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038815-05EA-4195-9B2F-2FBAC93DB138}"/>
              </a:ext>
            </a:extLst>
          </p:cNvPr>
          <p:cNvSpPr txBox="1"/>
          <p:nvPr/>
        </p:nvSpPr>
        <p:spPr>
          <a:xfrm>
            <a:off x="0" y="28437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Стратегия диверсификации</a:t>
            </a:r>
          </a:p>
        </p:txBody>
      </p:sp>
    </p:spTree>
    <p:extLst>
      <p:ext uri="{BB962C8B-B14F-4D97-AF65-F5344CB8AC3E}">
        <p14:creationId xmlns:p14="http://schemas.microsoft.com/office/powerpoint/2010/main" val="965717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8658" y="3607281"/>
            <a:ext cx="2753426" cy="140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878578"/>
            <a:ext cx="9144000" cy="663053"/>
          </a:xfrm>
          <a:prstGeom prst="rect">
            <a:avLst/>
          </a:prstGeom>
          <a:noFill/>
        </p:spPr>
        <p:txBody>
          <a:bodyPr wrap="none" lIns="270000" tIns="54000" rIns="270000" bIns="54000" rtlCol="0" anchor="ctr"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Разработки гражданской продукции АО «Изумруд».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6025" y="1052736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площадке АО «Изумруд» в качестве пилотных проектов организована разработка высокотехнологичных изделий:</a:t>
            </a:r>
          </a:p>
          <a:p>
            <a:pPr font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Воздушный компрессор «Бриз» применяемый в системах аэрации различного назначения.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Мобильный бокс с светильником солнечного света «С-350» применяемый для выращивания растений при полном отсутствии натурального солнечного света.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12776"/>
            <a:ext cx="3024336" cy="2016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32F581-4E04-47EA-8E34-D2453CD29735}"/>
              </a:ext>
            </a:extLst>
          </p:cNvPr>
          <p:cNvSpPr txBox="1"/>
          <p:nvPr/>
        </p:nvSpPr>
        <p:spPr>
          <a:xfrm>
            <a:off x="0" y="28437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Разработки гражданской продукции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7F6AAE-77FD-4345-8488-899AA4D03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02" y="4310495"/>
            <a:ext cx="3419872" cy="142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63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23528" y="1052736"/>
            <a:ext cx="3726414" cy="4978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прокачку воздуха низкого давления в длительном режиме и предназначен для оборудования:</a:t>
            </a:r>
          </a:p>
          <a:p>
            <a:pPr marL="214313" indent="-214313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аэрации воды рыборазводных бассейнов и прудов;</a:t>
            </a:r>
          </a:p>
          <a:p>
            <a:pPr marL="214313" indent="-214313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аэрации гидропонных теплиц;</a:t>
            </a:r>
          </a:p>
          <a:p>
            <a:pPr marL="214313" indent="-214313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лечебных ванн бальнеотерапевтических процедур;</a:t>
            </a:r>
          </a:p>
          <a:p>
            <a:pPr marL="214313" indent="-214313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обеззараживания содержимого выгребных ям, септиков, бассейнов станций очистки сточных вод;</a:t>
            </a:r>
          </a:p>
          <a:p>
            <a:pPr marL="214313" indent="-214313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ванн гальванотехники для активирования процесса промывки деталей и нанесения покрытий;</a:t>
            </a:r>
          </a:p>
          <a:p>
            <a:pPr marL="214313" indent="-214313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 пищевой и фармацевтической промышленности для обеспечения биохимических реакций</a:t>
            </a:r>
          </a:p>
          <a:p>
            <a:pPr fontAlgn="ctr"/>
            <a:endParaRPr lang="ru-RU" sz="135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0D708E-22A1-443D-A03A-74014CF0A0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374" y="3861048"/>
            <a:ext cx="4574295" cy="1696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878578"/>
            <a:ext cx="4575362" cy="30502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41D35C-A025-40A9-81DB-DF5331D51B0A}"/>
              </a:ext>
            </a:extLst>
          </p:cNvPr>
          <p:cNvSpPr txBox="1"/>
          <p:nvPr/>
        </p:nvSpPr>
        <p:spPr>
          <a:xfrm>
            <a:off x="0" y="-5492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Воздушный компрессор «Бриз»</a:t>
            </a:r>
          </a:p>
        </p:txBody>
      </p:sp>
    </p:spTree>
    <p:extLst>
      <p:ext uri="{BB962C8B-B14F-4D97-AF65-F5344CB8AC3E}">
        <p14:creationId xmlns:p14="http://schemas.microsoft.com/office/powerpoint/2010/main" val="312164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646"/>
            <a:ext cx="9144000" cy="663053"/>
          </a:xfrm>
          <a:prstGeom prst="rect">
            <a:avLst/>
          </a:prstGeom>
          <a:noFill/>
        </p:spPr>
        <p:txBody>
          <a:bodyPr wrap="none" lIns="270000" tIns="54000" rIns="270000" bIns="54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Мобильный бокс с светильником солнечного света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0745" y="1412776"/>
            <a:ext cx="5454606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выращивания растений при полном отсутствии натурального солнечного света:</a:t>
            </a:r>
          </a:p>
          <a:p>
            <a:pPr marL="214313" indent="-214313" fontAlgn="ctr">
              <a:buFontTx/>
              <a:buChar char="-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свет на стадии вегетации и на стадии цветения растения;</a:t>
            </a:r>
          </a:p>
          <a:p>
            <a:pPr marL="214313" indent="-214313" fontAlgn="ctr">
              <a:buFontTx/>
              <a:buChar char="-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солнечный светильник установленный в мобильном боксе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излучает свет совпадающий с натуральным солнечным спектром на 97%;</a:t>
            </a:r>
          </a:p>
          <a:p>
            <a:pPr marL="214313" indent="-214313" fontAlgn="ctr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солнечный светильник в 1,5 – 2 раза ускоряет процесс роста растений.</a:t>
            </a:r>
          </a:p>
          <a:p>
            <a:pPr marL="214313" indent="-214313" fontAlgn="ctr">
              <a:buFontTx/>
              <a:buChar char="-"/>
            </a:pPr>
            <a:endParaRPr lang="ru-RU" altLang="ru-RU" sz="1350" dirty="0">
              <a:solidFill>
                <a:schemeClr val="tx2">
                  <a:lumMod val="75000"/>
                </a:schemeClr>
              </a:solidFill>
            </a:endParaRPr>
          </a:p>
          <a:p>
            <a:pPr fontAlgn="ctr"/>
            <a:endParaRPr lang="ru-RU" sz="135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9C8535-9A85-4AB6-ABDB-F4A392204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933" y="1551398"/>
            <a:ext cx="3044068" cy="4199201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201C0F7-91AD-4B04-8770-0DF83AB92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8772" y="4346443"/>
            <a:ext cx="2753426" cy="140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7C625466-5B29-40B6-AE14-6966E95AA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745" y="4346444"/>
            <a:ext cx="3092535" cy="1404156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изделия ведётся совместно научными институтами :</a:t>
            </a:r>
          </a:p>
          <a:p>
            <a:pPr marL="171450" indent="-171450" algn="l"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Приморская овощная опытная станция – филиал ФГБНУ ФНЦО.</a:t>
            </a:r>
          </a:p>
          <a:p>
            <a:pPr marL="171450" indent="-171450" algn="l"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автоматики и процессов управления   ДВО РАН.</a:t>
            </a:r>
          </a:p>
          <a:p>
            <a:pPr marL="171450" indent="-171450">
              <a:buAutoNum type="arabicPeriod"/>
            </a:pPr>
            <a:endParaRPr lang="ru-RU" sz="900" dirty="0"/>
          </a:p>
          <a:p>
            <a:endParaRPr lang="ru-RU" sz="900" dirty="0"/>
          </a:p>
          <a:p>
            <a:endParaRPr lang="ru-RU" sz="900" dirty="0"/>
          </a:p>
          <a:p>
            <a:endParaRPr lang="ru-RU" sz="900" dirty="0"/>
          </a:p>
          <a:p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951674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" y="116632"/>
            <a:ext cx="9144000" cy="663053"/>
          </a:xfrm>
          <a:prstGeom prst="rect">
            <a:avLst/>
          </a:prstGeom>
          <a:noFill/>
        </p:spPr>
        <p:txBody>
          <a:bodyPr wrap="none" lIns="270000" tIns="54000" rIns="270000" bIns="54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Ключевые компетенции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18" y="3900998"/>
            <a:ext cx="2780017" cy="18518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1940" y="3591018"/>
            <a:ext cx="2369057" cy="165538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9512" y="1259175"/>
            <a:ext cx="6048672" cy="276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Заготовительное производство;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Термическое производство;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изделий из неметаллов;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Покрасочное производство;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Сборочное производство;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Металлообрабатывающее производство;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Гальваническое производство;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печатных плат, поверхностный и объемный монтаж;</a:t>
            </a:r>
          </a:p>
          <a:p>
            <a:pPr marL="257175" indent="-257175" fontAlgn="ctr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Испытательное производство.</a:t>
            </a:r>
          </a:p>
          <a:p>
            <a:pPr fontAlgn="ctr"/>
            <a:endParaRPr lang="ru-RU" sz="135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228" y="1707290"/>
            <a:ext cx="2193708" cy="21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362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Производственные мощности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52736"/>
            <a:ext cx="5688632" cy="2187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Заготовительное производство: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раскрой листового материала с максимальными размерами 4000х2000х200 мм;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раскрой прутка диаметром до 400 мм;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литьё алюминиевых сплавов в землю заготовок максимальными размерами 1500х1500 мм;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литьё под давлением алюминиевых и медных сплавов с усилием прессования до 300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3729606"/>
            <a:ext cx="4320480" cy="25050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92080" y="3979359"/>
            <a:ext cx="3672408" cy="2485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Термическое производство: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отжиг;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цементация;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закалка;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отпуск.</a:t>
            </a:r>
          </a:p>
          <a:p>
            <a:pPr lvl="0"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заготовок до 2000х1500 мм.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052736"/>
            <a:ext cx="2520280" cy="291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8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Производственные мощности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66880"/>
            <a:ext cx="4572000" cy="19236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Металлообрабатывающее производство: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фрезерная обработка заготовок размерами 1500х1500х1000 мм;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токарная обработка заготовок диаметром от 1 мм до 1500мм и длиной до 2000мм;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5-тиосевая фрезерная обработка заготовок диаметром до 800 мм и высотой до 1000 мм;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9" t="24012" r="34251" b="33463"/>
          <a:stretch/>
        </p:blipFill>
        <p:spPr>
          <a:xfrm>
            <a:off x="5292080" y="1166880"/>
            <a:ext cx="3168352" cy="2592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 t="26375" r="20862" b="22832"/>
          <a:stretch/>
        </p:blipFill>
        <p:spPr>
          <a:xfrm>
            <a:off x="687764" y="3353615"/>
            <a:ext cx="3600400" cy="258028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76056" y="3926482"/>
            <a:ext cx="4572000" cy="16601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холодная штамповка и гибка тонколистового металла;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электроэрозионная обработка;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фрезерно-гравировальная обработка;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шлифовальная обработка;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зубофрезерная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обработка.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78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Производственные мощности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96752"/>
            <a:ext cx="8640960" cy="3343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Гальваническое производство: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меднения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детали размером до 500х400х300 мм, масса до 10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никелирования детали размером до 1000х200х300 мм, масса до 10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хромирования детали размером до 600х220х550 мм, масса до 20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цинкования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детали размером до д12х50 мм;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кадмирования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детали размером до 1000х400х400 мм, масса до 20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олово-висмут детали размером до 600х350х400 мм, масса до 10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горячего лужения детали размером до 250х250х10 мм, масса до 10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анодирования детали размером до 1000х350х550 мм, масса до 20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линия химического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пассирования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детали размером до 400х400х300 мм, масса до 10 кг;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лакирование;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электрохимическая полировка детали размером до 350х150х350 мм, масса до 5 кг;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47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Производственные мощности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4572000" cy="12310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Покрасочное производство: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порошковая покраска;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покраска пульверизатором в камере с водяной завесой.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04050" y="3761176"/>
            <a:ext cx="4869432" cy="2033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изделий из неметаллов: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участок термопласт-автоматов;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участок термопрессового оборудования;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участок изготовления тары и упаковки;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участок изготовления модельной оснастки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12916"/>
            <a:ext cx="3604984" cy="2405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708920"/>
            <a:ext cx="3672408" cy="275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7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Производственные мощности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340768"/>
            <a:ext cx="4572000" cy="20261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0215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Испытательное производство: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испытание на выборочность;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синусоидальная вибрация;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широкополосная случайная вибрация;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испытание на удар;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климатические испытания (температура -50..80 с,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термоудар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влага).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429000"/>
            <a:ext cx="2924944" cy="29249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6" t="32481" r="13890" b="5872"/>
          <a:stretch/>
        </p:blipFill>
        <p:spPr>
          <a:xfrm>
            <a:off x="5473463" y="1124744"/>
            <a:ext cx="2808312" cy="310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7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6" y="969704"/>
            <a:ext cx="2766499" cy="38630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Сертификаты и лицензии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90" y="1084907"/>
            <a:ext cx="2776689" cy="40311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66" y="1235335"/>
            <a:ext cx="2756559" cy="391319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5" y="1376871"/>
            <a:ext cx="2772669" cy="39216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6" y="1526872"/>
            <a:ext cx="2776226" cy="39266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55" y="1676872"/>
            <a:ext cx="2777903" cy="39290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56" y="1826872"/>
            <a:ext cx="2826264" cy="399746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55" y="1976871"/>
            <a:ext cx="2849759" cy="40306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56" y="2126871"/>
            <a:ext cx="2886304" cy="408238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276871"/>
            <a:ext cx="2880320" cy="40739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848" y="2413250"/>
            <a:ext cx="2896152" cy="413428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716016" y="1007619"/>
            <a:ext cx="432048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мероприятий и (или) оказание услуг в области защиты гос. тайны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проведение работ, связанных с созданием средств защиты информации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работ с использованием сведений, составляющих государственную тайну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деятельность по технической защите конфиденциальной 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менеджмента качества соответствует ИСО 9001-2011, стандартов СРПП ВТ, включая РВ 0015-002-2012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7584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24744"/>
            <a:ext cx="3618402" cy="241226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9981" y="887145"/>
            <a:ext cx="5850171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для совершенствования работы с молодыми работниками, повышения их активности в решении производственных и социальных задач, участия в развитии корпоративной культуры на АО «Изумруд» создан Совет молодежи. </a:t>
            </a:r>
          </a:p>
          <a:p>
            <a:pPr font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Совета молодежи: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корпоративного единства молодежи;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взаимодействия работающей молодежи с администрацией предприятия и профсоюзом; 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привлечение молодежи на предприятие, содействие в адаптации в трудовом коллективе и закреплению на предприятии;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содействие в решении социально-экономических проблем работающей молодежи;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привлечении молодежи к участию в общественных мероприятиях, перспективных разработках;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укрепление профессиональных и деловых связей; 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содействие и участие в организации наставничества; 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вовлечение молодых работников в производственную и общественную деятельность предприятия.</a:t>
            </a:r>
          </a:p>
          <a:p>
            <a:pPr font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Молодые работники в возрасте до 35 лет составляют порядка 30% от общей численности работников предприятия . </a:t>
            </a:r>
          </a:p>
          <a:p>
            <a:pPr marL="285750" indent="-285750" fontAlgn="ctr">
              <a:buFontTx/>
              <a:buChar char="-"/>
            </a:pPr>
            <a:endParaRPr lang="ru-RU" dirty="0"/>
          </a:p>
          <a:p>
            <a:pPr font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D7AEC4-CD16-4202-9A0B-CF7CEBE73AE2}"/>
              </a:ext>
            </a:extLst>
          </p:cNvPr>
          <p:cNvSpPr txBox="1"/>
          <p:nvPr/>
        </p:nvSpPr>
        <p:spPr>
          <a:xfrm>
            <a:off x="0" y="0"/>
            <a:ext cx="9144000" cy="884070"/>
          </a:xfrm>
          <a:prstGeom prst="rect">
            <a:avLst/>
          </a:prstGeom>
          <a:noFill/>
        </p:spPr>
        <p:txBody>
          <a:bodyPr wrap="none" lIns="360000" tIns="72000" rIns="360000" bIns="72000" rtlCol="0" anchor="ctr"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Молодежная политика</a:t>
            </a:r>
          </a:p>
        </p:txBody>
      </p:sp>
    </p:spTree>
    <p:extLst>
      <p:ext uri="{BB962C8B-B14F-4D97-AF65-F5344CB8AC3E}">
        <p14:creationId xmlns:p14="http://schemas.microsoft.com/office/powerpoint/2010/main" val="2383280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8578"/>
            <a:ext cx="9144000" cy="663053"/>
          </a:xfrm>
          <a:prstGeom prst="rect">
            <a:avLst/>
          </a:prstGeom>
          <a:noFill/>
        </p:spPr>
        <p:txBody>
          <a:bodyPr wrap="none" lIns="270000" tIns="54000" rIns="270000" bIns="54000" rtlCol="0" anchor="ctr">
            <a:normAutofit/>
          </a:bodyPr>
          <a:lstStyle/>
          <a:p>
            <a:pPr algn="ctr"/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42946"/>
            <a:ext cx="9144000" cy="584775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</p:spPr>
        <p:txBody>
          <a:bodyPr wrap="square" lIns="135000" rIns="135000" rtlCol="0" anchor="t" anchorCtr="0">
            <a:spAutoFit/>
          </a:bodyPr>
          <a:lstStyle/>
          <a:p>
            <a:pPr algn="ctr"/>
            <a:r>
              <a:rPr lang="ru-RU" sz="3200" b="1" dirty="0">
                <a:ln w="12700"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Black" pitchFamily="34" charset="0"/>
                <a:cs typeface="Arial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894658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</TotalTime>
  <Words>1442</Words>
  <Application>Microsoft Office PowerPoint</Application>
  <PresentationFormat>Экран (4:3)</PresentationFormat>
  <Paragraphs>170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</dc:creator>
  <cp:lastModifiedBy>Станислав И. Мухин</cp:lastModifiedBy>
  <cp:revision>328</cp:revision>
  <cp:lastPrinted>2020-07-09T02:37:36Z</cp:lastPrinted>
  <dcterms:created xsi:type="dcterms:W3CDTF">2010-04-06T05:14:10Z</dcterms:created>
  <dcterms:modified xsi:type="dcterms:W3CDTF">2021-03-16T01:34:01Z</dcterms:modified>
</cp:coreProperties>
</file>