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3" r:id="rId1"/>
  </p:sldMasterIdLst>
  <p:notesMasterIdLst>
    <p:notesMasterId r:id="rId14"/>
  </p:notesMasterIdLst>
  <p:sldIdLst>
    <p:sldId id="256" r:id="rId2"/>
    <p:sldId id="257" r:id="rId3"/>
    <p:sldId id="258" r:id="rId4"/>
    <p:sldId id="268" r:id="rId5"/>
    <p:sldId id="260" r:id="rId6"/>
    <p:sldId id="270" r:id="rId7"/>
    <p:sldId id="272" r:id="rId8"/>
    <p:sldId id="264" r:id="rId9"/>
    <p:sldId id="267" r:id="rId10"/>
    <p:sldId id="266" r:id="rId11"/>
    <p:sldId id="259" r:id="rId12"/>
    <p:sldId id="263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EED7"/>
    <a:srgbClr val="F2DAA4"/>
    <a:srgbClr val="009999"/>
    <a:srgbClr val="33CCCC"/>
    <a:srgbClr val="DDDBDB"/>
    <a:srgbClr val="EFD18D"/>
    <a:srgbClr val="DBB045"/>
    <a:srgbClr val="E5D1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-754" y="-14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408A1E-EA87-4696-8AA8-E8E0DDEB7587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E81-B4B7-4571-9F3A-11FB1BBCEF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6991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7FE81-B4B7-4571-9F3A-11FB1BBCEF3C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82574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7FE81-B4B7-4571-9F3A-11FB1BBCEF3C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82574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7FE81-B4B7-4571-9F3A-11FB1BBCEF3C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82574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7FE81-B4B7-4571-9F3A-11FB1BBCEF3C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82574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7FE81-B4B7-4571-9F3A-11FB1BBCEF3C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82574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7FE81-B4B7-4571-9F3A-11FB1BBCEF3C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82574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01A301B-8822-4F0B-ABC9-169FF1771A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595E7BBD-82CD-48AA-9A6A-FDAA9A5E44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CC59882-82EC-40C1-B5BB-DE32F337A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89B8-27DF-4228-B6EF-72C9E5F0C10B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C8B2EEF-3348-4AF3-BA55-0D333CB55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515FAB0-B2E3-4D98-8304-13F66A9F9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816C2-3D28-47B2-898E-CAD466760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0179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A0DBF25-11D0-425C-ABC8-7A110C5D9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9453214-9B2D-4CB6-A845-74650ABEF9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25F933E-2EC6-4A38-9C2F-FA049B919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89B8-27DF-4228-B6EF-72C9E5F0C10B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8AF3AF4-5212-4693-A287-24459F7E6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E206416-8537-4B69-9D4A-EEE1CB06B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816C2-3D28-47B2-898E-CAD466760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95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BE342B4-1981-4609-8251-60CA38FEE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2D6DC7B-4199-466B-95FF-3B01D0DF97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15AE5BE-E88C-456F-BD93-AA26F2EE89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89B8-27DF-4228-B6EF-72C9E5F0C10B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3CEE390-9028-4F48-B95E-9282CB1E3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0ECB5BF-8601-4098-ADB3-C64D5A9EE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816C2-3D28-47B2-898E-CAD466760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381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A9A37D4-9677-43CB-A062-4F6F6FFA35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95FEEF7-7067-4BD2-A0FE-03A96C77DE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86197F32-CB47-4609-B440-8F73615F75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DBC30280-A10D-4803-A20A-86DF2C74A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89B8-27DF-4228-B6EF-72C9E5F0C10B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A29C04D-1817-4FDD-B5C7-5053BCF1C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DA2C6C6E-B0B8-4ECE-84AD-13A01B490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816C2-3D28-47B2-898E-CAD466760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5293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489808F-E5C8-45B0-B5C0-801F20CFD5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B664537B-C5E1-4CE0-999C-08778B853F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148B5491-AF45-457F-B7B6-C46D32C088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E958628E-1E23-4EA1-A003-2A99C0666A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21BEB262-3EAD-489F-B0F0-778D4AD363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3EB87EDA-C1F0-4F4C-956E-6876F6802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89B8-27DF-4228-B6EF-72C9E5F0C10B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71AA888A-28A8-49F1-8C94-AC2DCBCEDE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99D7B1BA-E294-495F-97F2-99C130B0E8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816C2-3D28-47B2-898E-CAD466760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74897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FC01C4A-3F4D-4DE3-9413-862329134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07EA962F-EEC6-4D70-80DA-33F99B58D1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89B8-27DF-4228-B6EF-72C9E5F0C10B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08CCE110-C5F2-4350-9B2E-0389E2F4D6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5F750AB6-E688-4A0B-A060-FC2FF4CD2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816C2-3D28-47B2-898E-CAD466760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9884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F4FED451-EBA9-4CC0-97B8-C3ABF72B6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89B8-27DF-4228-B6EF-72C9E5F0C10B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2853BE26-4F92-4BD2-8360-6667E0303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7BFBE7B0-AF76-4588-812A-09240A6DA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816C2-3D28-47B2-898E-CAD466760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7273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D5C8C0-FEE3-455C-A0B2-8D6ED9153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DE9F349-E77D-4C4C-BC77-01C966FDC9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C3C3F7EE-2B33-4E72-98DC-F363E61AF5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93234ADE-C08A-4A77-BC93-B97833FB3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89B8-27DF-4228-B6EF-72C9E5F0C10B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1401E26-EFC1-4B88-8499-A62307577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D99CA4D6-3325-4813-8938-7579B00573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816C2-3D28-47B2-898E-CAD466760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3625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FFEF1C6-BC7B-468F-A2C3-CB4852078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1A507943-7797-4D10-8589-F0137F8A0A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E42D7076-1B37-4629-8BE4-D432F4CEFB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F45F0A1-1BF5-4DC7-A59D-CC0137544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89B8-27DF-4228-B6EF-72C9E5F0C10B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4AEC8EB-58D1-46A2-8806-3B0A4F1B4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4416B4F6-FF56-49ED-A4DC-2506D3DE8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816C2-3D28-47B2-898E-CAD466760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4943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830CF82-BBB9-48DF-9471-4804F7EFA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7805F41-161C-40D1-90D8-85C4B2555B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B4DD3BC-A78C-4FFB-B39A-5B2D7BB687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89B8-27DF-4228-B6EF-72C9E5F0C10B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99D4963-9BBE-4957-8CEF-4476A7A8F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BAD59B9-88F2-4DF9-9C28-AF2F29DE6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816C2-3D28-47B2-898E-CAD466760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916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7E8198EB-757D-44B4-A94B-D333F65DD2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D273AA71-864D-4062-A269-DC5C2A6121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A7BBD07-2921-42EF-B287-70110CF43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89B8-27DF-4228-B6EF-72C9E5F0C10B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E796636-8C96-40DC-A8D2-3D9B4293E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9824C4F-ACAE-434B-8ECD-A6F3EADE3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816C2-3D28-47B2-898E-CAD466760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5171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8985810-7AE7-4E78-AAA9-59CDD4E7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24E08BBD-2C17-4581-AD2D-C50ED334BA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3169AA3-2D9A-48A0-9599-0C8E363060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AF89B8-27DF-4228-B6EF-72C9E5F0C10B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6DE874E-AFD3-415C-AD13-AFC520DD78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C68782C-D70E-4EB4-89EC-6E280CBA8C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816C2-3D28-47B2-898E-CAD466760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0055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4" r:id="rId1"/>
    <p:sldLayoutId id="2147483925" r:id="rId2"/>
    <p:sldLayoutId id="2147483926" r:id="rId3"/>
    <p:sldLayoutId id="2147483927" r:id="rId4"/>
    <p:sldLayoutId id="2147483928" r:id="rId5"/>
    <p:sldLayoutId id="2147483929" r:id="rId6"/>
    <p:sldLayoutId id="2147483930" r:id="rId7"/>
    <p:sldLayoutId id="2147483931" r:id="rId8"/>
    <p:sldLayoutId id="2147483932" r:id="rId9"/>
    <p:sldLayoutId id="2147483933" r:id="rId10"/>
    <p:sldLayoutId id="214748393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hdphoto" Target="../media/hdphoto2.wdp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3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0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3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B1443D77-76FF-4921-9694-1BAF55A1C5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55" t="21457" r="33378" b="21935"/>
          <a:stretch/>
        </p:blipFill>
        <p:spPr>
          <a:xfrm flipH="1">
            <a:off x="3212" y="0"/>
            <a:ext cx="12204622" cy="6858000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CC27EFC8-900D-4C24-8E69-C1ED2B877E4F}"/>
              </a:ext>
            </a:extLst>
          </p:cNvPr>
          <p:cNvSpPr/>
          <p:nvPr/>
        </p:nvSpPr>
        <p:spPr>
          <a:xfrm>
            <a:off x="0" y="5735637"/>
            <a:ext cx="12192000" cy="112236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AF50C391-087C-498B-BC14-57F5FDB73278}"/>
              </a:ext>
            </a:extLst>
          </p:cNvPr>
          <p:cNvSpPr/>
          <p:nvPr/>
        </p:nvSpPr>
        <p:spPr>
          <a:xfrm>
            <a:off x="5695742" y="1235035"/>
            <a:ext cx="5538302" cy="37051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927B3161-50C0-40C4-B94A-020DB0671F6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29" r="22483"/>
          <a:stretch/>
        </p:blipFill>
        <p:spPr>
          <a:xfrm>
            <a:off x="1060589" y="735754"/>
            <a:ext cx="4362027" cy="538649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C8B36B9-8788-4BD9-9F0C-7BDE4865E2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49597" y="1854201"/>
            <a:ext cx="5230069" cy="1655762"/>
          </a:xfrm>
        </p:spPr>
        <p:txBody>
          <a:bodyPr>
            <a:normAutofit/>
          </a:bodyPr>
          <a:lstStyle/>
          <a:p>
            <a:pPr algn="l"/>
            <a:r>
              <a:rPr lang="ru-RU" sz="4800" b="1" dirty="0">
                <a:latin typeface="Century Gothic" panose="020B0502020202020204" pitchFamily="34" charset="0"/>
              </a:rPr>
              <a:t>Корпоративный университет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1BA26E2-22D9-41AD-8300-1273518664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49596" y="3602038"/>
            <a:ext cx="4078163" cy="590655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>
                <a:latin typeface="Century Gothic" panose="020B0502020202020204" pitchFamily="34" charset="0"/>
              </a:rPr>
              <a:t>Банк «Приморье»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78B9FF67-9A1E-478C-97B9-E8AC7F3F418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482" b="654"/>
          <a:stretch/>
        </p:blipFill>
        <p:spPr>
          <a:xfrm>
            <a:off x="11636622" y="6241583"/>
            <a:ext cx="650701" cy="628292"/>
          </a:xfrm>
          <a:prstGeom prst="rect">
            <a:avLst/>
          </a:prstGeom>
        </p:spPr>
      </p:pic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A6F775E5-51E5-4FA2-A8E7-FBE162BB32C2}"/>
              </a:ext>
            </a:extLst>
          </p:cNvPr>
          <p:cNvSpPr/>
          <p:nvPr/>
        </p:nvSpPr>
        <p:spPr>
          <a:xfrm>
            <a:off x="5982798" y="1594896"/>
            <a:ext cx="2423776" cy="5148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xmlns="" id="{CA3E9B8A-AC98-466D-AE94-EB093BDADE01}"/>
              </a:ext>
            </a:extLst>
          </p:cNvPr>
          <p:cNvSpPr/>
          <p:nvPr/>
        </p:nvSpPr>
        <p:spPr>
          <a:xfrm>
            <a:off x="6006548" y="4526937"/>
            <a:ext cx="74507" cy="74507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>
            <a:extLst>
              <a:ext uri="{FF2B5EF4-FFF2-40B4-BE49-F238E27FC236}">
                <a16:creationId xmlns:a16="http://schemas.microsoft.com/office/drawing/2014/main" xmlns="" id="{164FA9A9-B7C6-41E8-BF9C-3A1B4443449C}"/>
              </a:ext>
            </a:extLst>
          </p:cNvPr>
          <p:cNvSpPr/>
          <p:nvPr/>
        </p:nvSpPr>
        <p:spPr>
          <a:xfrm>
            <a:off x="6311348" y="4526937"/>
            <a:ext cx="74507" cy="74507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Овал 18">
            <a:extLst>
              <a:ext uri="{FF2B5EF4-FFF2-40B4-BE49-F238E27FC236}">
                <a16:creationId xmlns:a16="http://schemas.microsoft.com/office/drawing/2014/main" xmlns="" id="{C347658F-45FD-4C35-AF40-2714E693B956}"/>
              </a:ext>
            </a:extLst>
          </p:cNvPr>
          <p:cNvSpPr/>
          <p:nvPr/>
        </p:nvSpPr>
        <p:spPr>
          <a:xfrm>
            <a:off x="6616148" y="4526936"/>
            <a:ext cx="74507" cy="74507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xmlns="" id="{CA3E9B8A-AC98-466D-AE94-EB093BDADE01}"/>
              </a:ext>
            </a:extLst>
          </p:cNvPr>
          <p:cNvSpPr/>
          <p:nvPr/>
        </p:nvSpPr>
        <p:spPr>
          <a:xfrm>
            <a:off x="6930823" y="4524962"/>
            <a:ext cx="74507" cy="74507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xmlns="" id="{164FA9A9-B7C6-41E8-BF9C-3A1B4443449C}"/>
              </a:ext>
            </a:extLst>
          </p:cNvPr>
          <p:cNvSpPr/>
          <p:nvPr/>
        </p:nvSpPr>
        <p:spPr>
          <a:xfrm>
            <a:off x="7223748" y="4536837"/>
            <a:ext cx="74507" cy="74507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xmlns="" id="{C347658F-45FD-4C35-AF40-2714E693B956}"/>
              </a:ext>
            </a:extLst>
          </p:cNvPr>
          <p:cNvSpPr/>
          <p:nvPr/>
        </p:nvSpPr>
        <p:spPr>
          <a:xfrm>
            <a:off x="7528548" y="4524961"/>
            <a:ext cx="74507" cy="74507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Овал 19">
            <a:extLst>
              <a:ext uri="{FF2B5EF4-FFF2-40B4-BE49-F238E27FC236}">
                <a16:creationId xmlns:a16="http://schemas.microsoft.com/office/drawing/2014/main" xmlns="" id="{164FA9A9-B7C6-41E8-BF9C-3A1B4443449C}"/>
              </a:ext>
            </a:extLst>
          </p:cNvPr>
          <p:cNvSpPr/>
          <p:nvPr/>
        </p:nvSpPr>
        <p:spPr>
          <a:xfrm>
            <a:off x="7815523" y="4522987"/>
            <a:ext cx="74507" cy="74507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Овал 21">
            <a:extLst>
              <a:ext uri="{FF2B5EF4-FFF2-40B4-BE49-F238E27FC236}">
                <a16:creationId xmlns:a16="http://schemas.microsoft.com/office/drawing/2014/main" xmlns="" id="{C347658F-45FD-4C35-AF40-2714E693B956}"/>
              </a:ext>
            </a:extLst>
          </p:cNvPr>
          <p:cNvSpPr/>
          <p:nvPr/>
        </p:nvSpPr>
        <p:spPr>
          <a:xfrm>
            <a:off x="8120323" y="4522986"/>
            <a:ext cx="74507" cy="74507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78986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3" descr="C:\Users\User\Downloads\image 5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73"/>
          <a:stretch/>
        </p:blipFill>
        <p:spPr bwMode="auto">
          <a:xfrm flipH="1">
            <a:off x="-1" y="1191"/>
            <a:ext cx="12256655" cy="6865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404C2969-7E74-4E38-88F2-80F4E1EA4BF0}"/>
              </a:ext>
            </a:extLst>
          </p:cNvPr>
          <p:cNvSpPr/>
          <p:nvPr/>
        </p:nvSpPr>
        <p:spPr>
          <a:xfrm>
            <a:off x="0" y="0"/>
            <a:ext cx="4064924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CC7B62-154F-472B-8EE9-FF7793DE1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222" y="838950"/>
            <a:ext cx="3840480" cy="1325563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Банк «Приморье»</a:t>
            </a:r>
            <a:b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основан в 1994 г.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C5C43E5-5E80-4412-8750-53D23955FC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5851" y="2161607"/>
            <a:ext cx="2920692" cy="111000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>
                <a:latin typeface="Century Gothic" panose="020B0502020202020204" pitchFamily="34" charset="0"/>
              </a:rPr>
              <a:t>21 офис </a:t>
            </a:r>
          </a:p>
          <a:p>
            <a:pPr marL="0" indent="0" algn="ctr">
              <a:buNone/>
            </a:pPr>
            <a:r>
              <a:rPr lang="ru-RU" sz="1800" dirty="0">
                <a:latin typeface="Century Gothic" panose="020B0502020202020204" pitchFamily="34" charset="0"/>
              </a:rPr>
              <a:t>от Южно-Сахалинска до Санкт-Петербурга</a:t>
            </a:r>
            <a:endParaRPr lang="ru-RU" sz="2400" dirty="0">
              <a:latin typeface="Century Gothic" panose="020B0502020202020204" pitchFamily="34" charset="0"/>
            </a:endParaRP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xmlns="" id="{D382B02E-DBDE-44FF-AEAB-9631B7DE1656}"/>
              </a:ext>
            </a:extLst>
          </p:cNvPr>
          <p:cNvSpPr txBox="1">
            <a:spLocks/>
          </p:cNvSpPr>
          <p:nvPr/>
        </p:nvSpPr>
        <p:spPr>
          <a:xfrm>
            <a:off x="4836115" y="5425566"/>
            <a:ext cx="2913132" cy="11746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ru-RU" sz="2000" dirty="0">
                <a:latin typeface="Century Gothic" panose="020B0502020202020204" pitchFamily="34" charset="0"/>
              </a:rPr>
              <a:t>Широкий выбор валют по самому выгодному курсу</a:t>
            </a:r>
            <a:endParaRPr lang="en-US" sz="2000" dirty="0">
              <a:latin typeface="Century Gothic" panose="020B0502020202020204" pitchFamily="34" charset="0"/>
            </a:endParaRPr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xmlns="" id="{2E6943DF-3CBE-4BB6-AF17-36B3DA0EC8E8}"/>
              </a:ext>
            </a:extLst>
          </p:cNvPr>
          <p:cNvSpPr txBox="1">
            <a:spLocks/>
          </p:cNvSpPr>
          <p:nvPr/>
        </p:nvSpPr>
        <p:spPr>
          <a:xfrm>
            <a:off x="8278913" y="2164513"/>
            <a:ext cx="2913132" cy="11100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ru-RU" sz="2000" dirty="0">
                <a:latin typeface="Century Gothic" panose="020B0502020202020204" pitchFamily="34" charset="0"/>
              </a:rPr>
              <a:t>Широкий выбор банковских продуктов</a:t>
            </a:r>
            <a:endParaRPr lang="en-US" sz="2000" dirty="0">
              <a:latin typeface="Century Gothic" panose="020B0502020202020204" pitchFamily="34" charset="0"/>
            </a:endParaRP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xmlns="" id="{B024E28D-CCC5-47E3-91BB-FBDFCCB6C30C}"/>
              </a:ext>
            </a:extLst>
          </p:cNvPr>
          <p:cNvSpPr txBox="1">
            <a:spLocks/>
          </p:cNvSpPr>
          <p:nvPr/>
        </p:nvSpPr>
        <p:spPr>
          <a:xfrm>
            <a:off x="8075165" y="5425566"/>
            <a:ext cx="3320627" cy="11746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ru-RU" sz="2000" dirty="0">
                <a:latin typeface="Century Gothic" panose="020B0502020202020204" pitchFamily="34" charset="0"/>
              </a:rPr>
              <a:t>Собственный </a:t>
            </a:r>
          </a:p>
          <a:p>
            <a:pPr marL="0" lvl="0" indent="0" algn="ctr">
              <a:buNone/>
            </a:pPr>
            <a:r>
              <a:rPr lang="ru-RU" sz="2000" dirty="0">
                <a:latin typeface="Century Gothic" panose="020B0502020202020204" pitchFamily="34" charset="0"/>
              </a:rPr>
              <a:t>отдел процессинга</a:t>
            </a:r>
            <a:endParaRPr lang="en-US" sz="2000" dirty="0">
              <a:latin typeface="Century Gothic" panose="020B050202020202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675501CC-FAFF-4915-A139-2E5921CEF8F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482" b="654"/>
          <a:stretch/>
        </p:blipFill>
        <p:spPr>
          <a:xfrm>
            <a:off x="-8313" y="6246334"/>
            <a:ext cx="650701" cy="628292"/>
          </a:xfrm>
          <a:prstGeom prst="rect">
            <a:avLst/>
          </a:prstGeom>
        </p:spPr>
      </p:pic>
      <p:sp>
        <p:nvSpPr>
          <p:cNvPr id="11" name="Заголовок 1">
            <a:extLst>
              <a:ext uri="{FF2B5EF4-FFF2-40B4-BE49-F238E27FC236}">
                <a16:creationId xmlns:a16="http://schemas.microsoft.com/office/drawing/2014/main" xmlns="" id="{008596C3-140D-40A7-89C6-F28649E80EE2}"/>
              </a:ext>
            </a:extLst>
          </p:cNvPr>
          <p:cNvSpPr txBox="1">
            <a:spLocks/>
          </p:cNvSpPr>
          <p:nvPr/>
        </p:nvSpPr>
        <p:spPr>
          <a:xfrm>
            <a:off x="112222" y="2164513"/>
            <a:ext cx="3840480" cy="35712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Входит в число крупнейших региональных банков страны, один из наиболее устойчивых и компетентных финансовых структур Дальнего Востока</a:t>
            </a:r>
          </a:p>
        </p:txBody>
      </p:sp>
      <p:sp>
        <p:nvSpPr>
          <p:cNvPr id="17" name="Овал 16"/>
          <p:cNvSpPr/>
          <p:nvPr/>
        </p:nvSpPr>
        <p:spPr>
          <a:xfrm>
            <a:off x="5572776" y="702228"/>
            <a:ext cx="1439809" cy="1439809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E732577A-B2FC-4EA4-8277-70ADD7DFDAA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3895" y="702228"/>
            <a:ext cx="1357572" cy="1357572"/>
          </a:xfrm>
          <a:prstGeom prst="rect">
            <a:avLst/>
          </a:prstGeom>
        </p:spPr>
      </p:pic>
      <p:sp>
        <p:nvSpPr>
          <p:cNvPr id="18" name="Овал 17"/>
          <p:cNvSpPr/>
          <p:nvPr/>
        </p:nvSpPr>
        <p:spPr>
          <a:xfrm>
            <a:off x="9015574" y="724704"/>
            <a:ext cx="1439809" cy="1439809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9009996" y="3944154"/>
            <a:ext cx="1439809" cy="1439809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5532246" y="3900032"/>
            <a:ext cx="1439809" cy="1439809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9" name="Рисунок 38">
            <a:extLst>
              <a:ext uri="{FF2B5EF4-FFF2-40B4-BE49-F238E27FC236}">
                <a16:creationId xmlns:a16="http://schemas.microsoft.com/office/drawing/2014/main" xmlns="" id="{FA8B1E60-6E1F-4A01-94BC-0D836EE623E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6693" y="702228"/>
            <a:ext cx="1357572" cy="1357572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xmlns="" id="{D2F05B69-95CA-4BBA-A9D6-BAC88C682DE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3895" y="3950147"/>
            <a:ext cx="1357572" cy="1357572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xmlns="" id="{8A4AD74C-61D5-4CE8-831E-170D18D1C4D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6693" y="3950147"/>
            <a:ext cx="1357572" cy="1357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3619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A6F89E26-FB16-4AED-8FA3-7B0ED91CCB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</a:extLst>
          </a:blip>
          <a:srcRect l="16160" t="12364" r="34614" b="38654"/>
          <a:stretch/>
        </p:blipFill>
        <p:spPr>
          <a:xfrm>
            <a:off x="0" y="-334"/>
            <a:ext cx="12252961" cy="6858000"/>
          </a:xfrm>
          <a:prstGeom prst="rect">
            <a:avLst/>
          </a:prstGeom>
        </p:spPr>
      </p:pic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35E8AF8E-22BF-44A3-87B1-6B8C9F727326}"/>
              </a:ext>
            </a:extLst>
          </p:cNvPr>
          <p:cNvSpPr/>
          <p:nvPr/>
        </p:nvSpPr>
        <p:spPr>
          <a:xfrm>
            <a:off x="642389" y="3466820"/>
            <a:ext cx="11145058" cy="267646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Объект 2">
            <a:extLst>
              <a:ext uri="{FF2B5EF4-FFF2-40B4-BE49-F238E27FC236}">
                <a16:creationId xmlns:a16="http://schemas.microsoft.com/office/drawing/2014/main" xmlns="" id="{6E0B253C-F022-4F60-9F22-EE6D4054C440}"/>
              </a:ext>
            </a:extLst>
          </p:cNvPr>
          <p:cNvSpPr txBox="1">
            <a:spLocks/>
          </p:cNvSpPr>
          <p:nvPr/>
        </p:nvSpPr>
        <p:spPr>
          <a:xfrm>
            <a:off x="8277750" y="4702498"/>
            <a:ext cx="3320627" cy="4976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1800" b="1" dirty="0">
                <a:latin typeface="Century Gothic" panose="020B0502020202020204" pitchFamily="34" charset="0"/>
              </a:rPr>
              <a:t>Открытость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9544D633-01C5-4DE9-91D7-25076F46EEC6}"/>
              </a:ext>
            </a:extLst>
          </p:cNvPr>
          <p:cNvSpPr/>
          <p:nvPr/>
        </p:nvSpPr>
        <p:spPr>
          <a:xfrm>
            <a:off x="642390" y="590538"/>
            <a:ext cx="11145058" cy="267646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xmlns="" id="{1FA10D11-21B2-4B8D-9413-33ECE6268E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4680" y="1856779"/>
            <a:ext cx="3320627" cy="49762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800" b="1" dirty="0">
                <a:latin typeface="Century Gothic" panose="020B0502020202020204" pitchFamily="34" charset="0"/>
              </a:rPr>
              <a:t>Все по закону</a:t>
            </a: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xmlns="" id="{B6B08ABF-763D-464D-A307-B367F858150A}"/>
              </a:ext>
            </a:extLst>
          </p:cNvPr>
          <p:cNvSpPr txBox="1">
            <a:spLocks/>
          </p:cNvSpPr>
          <p:nvPr/>
        </p:nvSpPr>
        <p:spPr>
          <a:xfrm>
            <a:off x="614680" y="2176237"/>
            <a:ext cx="3320627" cy="9341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ru-RU" sz="1500" dirty="0">
                <a:latin typeface="Century Gothic" panose="020B0502020202020204" pitchFamily="34" charset="0"/>
              </a:rPr>
              <a:t>100% белая зарплата и соблюдение ТК РФ. Отпуск для важных семейных событий и помощь в сложные времена</a:t>
            </a:r>
            <a:endParaRPr lang="en-US" sz="1500" dirty="0">
              <a:latin typeface="Century Gothic" panose="020B0502020202020204" pitchFamily="34" charset="0"/>
            </a:endParaRPr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xmlns="" id="{8D424D6A-750F-4E4C-9202-94A56711CA36}"/>
              </a:ext>
            </a:extLst>
          </p:cNvPr>
          <p:cNvSpPr txBox="1">
            <a:spLocks/>
          </p:cNvSpPr>
          <p:nvPr/>
        </p:nvSpPr>
        <p:spPr>
          <a:xfrm>
            <a:off x="4262120" y="1856779"/>
            <a:ext cx="3320627" cy="4976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1800" b="1" dirty="0">
                <a:latin typeface="Century Gothic" panose="020B0502020202020204" pitchFamily="34" charset="0"/>
              </a:rPr>
              <a:t>Забота о здоровье</a:t>
            </a:r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xmlns="" id="{2DE40E45-2932-434D-9A39-866005684175}"/>
              </a:ext>
            </a:extLst>
          </p:cNvPr>
          <p:cNvSpPr txBox="1">
            <a:spLocks/>
          </p:cNvSpPr>
          <p:nvPr/>
        </p:nvSpPr>
        <p:spPr>
          <a:xfrm>
            <a:off x="4262120" y="2176237"/>
            <a:ext cx="3418840" cy="9341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ru-RU" sz="1500" dirty="0">
                <a:latin typeface="Century Gothic" panose="020B0502020202020204" pitchFamily="34" charset="0"/>
              </a:rPr>
              <a:t>Добровольное медицинское страхование, льготные программы страхования для членов семьи. Кофе и </a:t>
            </a:r>
            <a:r>
              <a:rPr lang="en-US" sz="1500" dirty="0">
                <a:latin typeface="Century Gothic" panose="020B0502020202020204" pitchFamily="34" charset="0"/>
              </a:rPr>
              <a:t>relax-</a:t>
            </a:r>
            <a:r>
              <a:rPr lang="ru-RU" sz="1500" dirty="0">
                <a:latin typeface="Century Gothic" panose="020B0502020202020204" pitchFamily="34" charset="0"/>
              </a:rPr>
              <a:t>зоны</a:t>
            </a:r>
            <a:endParaRPr lang="en-US" sz="1500" dirty="0">
              <a:latin typeface="Century Gothic" panose="020B0502020202020204" pitchFamily="34" charset="0"/>
            </a:endParaRP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xmlns="" id="{F0446721-A485-4899-9803-515520E417BA}"/>
              </a:ext>
            </a:extLst>
          </p:cNvPr>
          <p:cNvSpPr txBox="1">
            <a:spLocks/>
          </p:cNvSpPr>
          <p:nvPr/>
        </p:nvSpPr>
        <p:spPr>
          <a:xfrm>
            <a:off x="8256693" y="1856779"/>
            <a:ext cx="3320627" cy="4976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1800" b="1" dirty="0">
                <a:latin typeface="Century Gothic" panose="020B0502020202020204" pitchFamily="34" charset="0"/>
              </a:rPr>
              <a:t>Приятные бонусы</a:t>
            </a:r>
          </a:p>
        </p:txBody>
      </p:sp>
      <p:sp>
        <p:nvSpPr>
          <p:cNvPr id="9" name="Объект 2">
            <a:extLst>
              <a:ext uri="{FF2B5EF4-FFF2-40B4-BE49-F238E27FC236}">
                <a16:creationId xmlns:a16="http://schemas.microsoft.com/office/drawing/2014/main" xmlns="" id="{B200E7DD-762D-482C-922A-D613D6EBE682}"/>
              </a:ext>
            </a:extLst>
          </p:cNvPr>
          <p:cNvSpPr txBox="1">
            <a:spLocks/>
          </p:cNvSpPr>
          <p:nvPr/>
        </p:nvSpPr>
        <p:spPr>
          <a:xfrm>
            <a:off x="8256693" y="2176237"/>
            <a:ext cx="3320627" cy="7939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ru-RU" sz="1500" dirty="0">
                <a:latin typeface="Century Gothic" panose="020B0502020202020204" pitchFamily="34" charset="0"/>
              </a:rPr>
              <a:t>Премии за приведенного друга, </a:t>
            </a:r>
            <a:r>
              <a:rPr lang="ru-RU" sz="1500" dirty="0" smtClean="0">
                <a:latin typeface="Century Gothic" panose="020B0502020202020204" pitchFamily="34" charset="0"/>
              </a:rPr>
              <a:t>стаж и активность</a:t>
            </a:r>
            <a:endParaRPr lang="en-US" sz="1500" dirty="0">
              <a:latin typeface="Century Gothic" panose="020B0502020202020204" pitchFamily="34" charset="0"/>
            </a:endParaRPr>
          </a:p>
        </p:txBody>
      </p:sp>
      <p:sp>
        <p:nvSpPr>
          <p:cNvPr id="10" name="Объект 2">
            <a:extLst>
              <a:ext uri="{FF2B5EF4-FFF2-40B4-BE49-F238E27FC236}">
                <a16:creationId xmlns:a16="http://schemas.microsoft.com/office/drawing/2014/main" xmlns="" id="{DC20C671-A5D8-43A9-A08F-EB919A311490}"/>
              </a:ext>
            </a:extLst>
          </p:cNvPr>
          <p:cNvSpPr txBox="1">
            <a:spLocks/>
          </p:cNvSpPr>
          <p:nvPr/>
        </p:nvSpPr>
        <p:spPr>
          <a:xfrm>
            <a:off x="632968" y="4706810"/>
            <a:ext cx="3320627" cy="4976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1800" b="1" dirty="0">
                <a:latin typeface="Century Gothic" panose="020B0502020202020204" pitchFamily="34" charset="0"/>
              </a:rPr>
              <a:t>Признание лучших</a:t>
            </a:r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xmlns="" id="{F97078D5-0DFA-4AEF-8425-8754C7D3B44B}"/>
              </a:ext>
            </a:extLst>
          </p:cNvPr>
          <p:cNvSpPr txBox="1">
            <a:spLocks/>
          </p:cNvSpPr>
          <p:nvPr/>
        </p:nvSpPr>
        <p:spPr>
          <a:xfrm>
            <a:off x="702317" y="4998557"/>
            <a:ext cx="3181926" cy="7477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ru-RU" sz="1500" dirty="0">
                <a:latin typeface="Century Gothic" panose="020B0502020202020204" pitchFamily="34" charset="0"/>
              </a:rPr>
              <a:t>Конкурсы лучших сотрудников и приз в виде путешествия полностью за счет Банка</a:t>
            </a:r>
            <a:endParaRPr lang="en-US" sz="1500" dirty="0">
              <a:latin typeface="Century Gothic" panose="020B0502020202020204" pitchFamily="34" charset="0"/>
            </a:endParaRPr>
          </a:p>
        </p:txBody>
      </p:sp>
      <p:sp>
        <p:nvSpPr>
          <p:cNvPr id="12" name="Объект 2">
            <a:extLst>
              <a:ext uri="{FF2B5EF4-FFF2-40B4-BE49-F238E27FC236}">
                <a16:creationId xmlns:a16="http://schemas.microsoft.com/office/drawing/2014/main" xmlns="" id="{F7205794-912F-4A13-ADA2-C25511C55FFB}"/>
              </a:ext>
            </a:extLst>
          </p:cNvPr>
          <p:cNvSpPr txBox="1">
            <a:spLocks/>
          </p:cNvSpPr>
          <p:nvPr/>
        </p:nvSpPr>
        <p:spPr>
          <a:xfrm>
            <a:off x="4280408" y="4706810"/>
            <a:ext cx="3320627" cy="4976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1800" b="1" dirty="0">
                <a:latin typeface="Century Gothic" panose="020B0502020202020204" pitchFamily="34" charset="0"/>
              </a:rPr>
              <a:t>Корпоративная жизнь </a:t>
            </a:r>
          </a:p>
        </p:txBody>
      </p:sp>
      <p:sp>
        <p:nvSpPr>
          <p:cNvPr id="13" name="Объект 2">
            <a:extLst>
              <a:ext uri="{FF2B5EF4-FFF2-40B4-BE49-F238E27FC236}">
                <a16:creationId xmlns:a16="http://schemas.microsoft.com/office/drawing/2014/main" xmlns="" id="{D1A4FCB8-D0CC-4348-954A-FB98CE4169F8}"/>
              </a:ext>
            </a:extLst>
          </p:cNvPr>
          <p:cNvSpPr txBox="1">
            <a:spLocks/>
          </p:cNvSpPr>
          <p:nvPr/>
        </p:nvSpPr>
        <p:spPr>
          <a:xfrm>
            <a:off x="4280408" y="5026268"/>
            <a:ext cx="3320627" cy="10058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ru-RU" sz="1500" dirty="0">
                <a:latin typeface="Century Gothic" panose="020B0502020202020204" pitchFamily="34" charset="0"/>
              </a:rPr>
              <a:t>Совместное празднование </a:t>
            </a:r>
            <a:r>
              <a:rPr lang="en-US" sz="1500" dirty="0" smtClean="0">
                <a:latin typeface="Century Gothic" panose="020B0502020202020204" pitchFamily="34" charset="0"/>
              </a:rPr>
              <a:t>      2</a:t>
            </a:r>
            <a:r>
              <a:rPr lang="ru-RU" sz="1500" dirty="0" smtClean="0">
                <a:latin typeface="Century Gothic" panose="020B0502020202020204" pitchFamily="34" charset="0"/>
              </a:rPr>
              <a:t>3 </a:t>
            </a:r>
            <a:r>
              <a:rPr lang="ru-RU" sz="1500" dirty="0">
                <a:latin typeface="Century Gothic" panose="020B0502020202020204" pitchFamily="34" charset="0"/>
              </a:rPr>
              <a:t>февраля, 8 марта, Нового года, корпоративные конкурсы с призами</a:t>
            </a:r>
            <a:endParaRPr lang="en-US" sz="1500" dirty="0">
              <a:latin typeface="Century Gothic" panose="020B0502020202020204" pitchFamily="34" charset="0"/>
            </a:endParaRPr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xmlns="" id="{29A2855E-DC07-49CD-B86C-066784410F90}"/>
              </a:ext>
            </a:extLst>
          </p:cNvPr>
          <p:cNvSpPr txBox="1">
            <a:spLocks/>
          </p:cNvSpPr>
          <p:nvPr/>
        </p:nvSpPr>
        <p:spPr>
          <a:xfrm>
            <a:off x="8274981" y="5026268"/>
            <a:ext cx="3320627" cy="10058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ru-RU" sz="1500" dirty="0">
                <a:latin typeface="Century Gothic" panose="020B0502020202020204" pitchFamily="34" charset="0"/>
              </a:rPr>
              <a:t>Завтрак с Председателем Правления, Прямой эфир с руководством Банка и другие </a:t>
            </a:r>
            <a:r>
              <a:rPr lang="ru-RU" sz="1500" dirty="0" smtClean="0">
                <a:latin typeface="Century Gothic" panose="020B0502020202020204" pitchFamily="34" charset="0"/>
              </a:rPr>
              <a:t>активности</a:t>
            </a:r>
            <a:endParaRPr lang="en-US" sz="1500" dirty="0">
              <a:latin typeface="Century Gothic" panose="020B0502020202020204" pitchFamily="34" charset="0"/>
            </a:endParaRPr>
          </a:p>
        </p:txBody>
      </p:sp>
      <p:pic>
        <p:nvPicPr>
          <p:cNvPr id="34" name="Рисунок 33">
            <a:extLst>
              <a:ext uri="{FF2B5EF4-FFF2-40B4-BE49-F238E27FC236}">
                <a16:creationId xmlns:a16="http://schemas.microsoft.com/office/drawing/2014/main" xmlns="" id="{6F9B1629-177B-4879-8F63-7F8C9121A2B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482" b="654"/>
          <a:stretch/>
        </p:blipFill>
        <p:spPr>
          <a:xfrm>
            <a:off x="-8313" y="6246334"/>
            <a:ext cx="650701" cy="628292"/>
          </a:xfrm>
          <a:prstGeom prst="rect">
            <a:avLst/>
          </a:prstGeom>
        </p:spPr>
      </p:pic>
      <p:sp>
        <p:nvSpPr>
          <p:cNvPr id="2" name="Овал 1"/>
          <p:cNvSpPr/>
          <p:nvPr/>
        </p:nvSpPr>
        <p:spPr>
          <a:xfrm>
            <a:off x="1794895" y="968576"/>
            <a:ext cx="960196" cy="960196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C:\Users\User\Downloads\free-icon-check-1055183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038" y="760021"/>
            <a:ext cx="1106486" cy="1106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Овал 28"/>
          <p:cNvSpPr/>
          <p:nvPr/>
        </p:nvSpPr>
        <p:spPr>
          <a:xfrm>
            <a:off x="5460622" y="859560"/>
            <a:ext cx="960196" cy="960196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9455196" y="865718"/>
            <a:ext cx="960196" cy="960196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1813180" y="3737316"/>
            <a:ext cx="960196" cy="960196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5449673" y="3726064"/>
            <a:ext cx="960196" cy="960196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9436908" y="3735816"/>
            <a:ext cx="960196" cy="960196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8" name="Рисунок 27">
            <a:extLst>
              <a:ext uri="{FF2B5EF4-FFF2-40B4-BE49-F238E27FC236}">
                <a16:creationId xmlns:a16="http://schemas.microsoft.com/office/drawing/2014/main" xmlns="" id="{C14D40C3-7A9D-4D1A-8C22-AACACFC07E2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3242" y="3764163"/>
            <a:ext cx="903501" cy="903501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xmlns="" id="{F6E391A7-159A-406E-9686-8D0A3CC0B2E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0147" y="3726064"/>
            <a:ext cx="919247" cy="919247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xmlns="" id="{B2AEC0E8-6A57-4DC0-9E83-8B6F8FFE3A1B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21" b="17859"/>
          <a:stretch/>
        </p:blipFill>
        <p:spPr>
          <a:xfrm>
            <a:off x="9383987" y="3848116"/>
            <a:ext cx="1108151" cy="716092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5340C390-F82B-47A6-B1E7-B301C46197E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8439" y="880034"/>
            <a:ext cx="919247" cy="919247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364F7021-CFEE-4AE8-A339-AECBD41D8153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58" b="9969"/>
          <a:stretch/>
        </p:blipFill>
        <p:spPr>
          <a:xfrm>
            <a:off x="5368803" y="879850"/>
            <a:ext cx="1143836" cy="931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4294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  <a14:imgEffect>
                      <a14:colorTemperature colorTemp="72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275" t="24261" r="35500" b="21448"/>
          <a:stretch/>
        </p:blipFill>
        <p:spPr bwMode="auto">
          <a:xfrm>
            <a:off x="0" y="-1"/>
            <a:ext cx="12192000" cy="686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Прямоугольник 24"/>
          <p:cNvSpPr/>
          <p:nvPr/>
        </p:nvSpPr>
        <p:spPr>
          <a:xfrm>
            <a:off x="393700" y="431800"/>
            <a:ext cx="11353800" cy="59744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612071" y="800100"/>
            <a:ext cx="8928992" cy="1031998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СТРУКТУРА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b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3600" b="1" dirty="0" smtClean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КОРПОРАТИВНОГО УНИВЕРСИТЕТА</a:t>
            </a:r>
            <a:endParaRPr lang="ru-RU" sz="3600" b="1" dirty="0">
              <a:solidFill>
                <a:schemeClr val="accent4">
                  <a:lumMod val="75000"/>
                </a:schemeClr>
              </a:solidFill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Текст 2"/>
          <p:cNvSpPr txBox="1">
            <a:spLocks/>
          </p:cNvSpPr>
          <p:nvPr/>
        </p:nvSpPr>
        <p:spPr>
          <a:xfrm>
            <a:off x="997330" y="2628941"/>
            <a:ext cx="2702430" cy="1440160"/>
          </a:xfrm>
          <a:prstGeom prst="rect">
            <a:avLst/>
          </a:prstGeom>
          <a:solidFill>
            <a:schemeClr val="accent4">
              <a:lumMod val="75000"/>
            </a:schemeClr>
          </a:solidFill>
          <a:effectLst/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000" b="1" dirty="0" smtClean="0">
                <a:solidFill>
                  <a:srgbClr val="FFFFFF"/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ШКОЛА ВНЕШНЕГО </a:t>
            </a:r>
          </a:p>
          <a:p>
            <a:pPr algn="ctr"/>
            <a:r>
              <a:rPr lang="ru-RU" sz="2000" b="1" dirty="0" smtClean="0">
                <a:solidFill>
                  <a:srgbClr val="FFFFFF"/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КАДРОВОГО РЕЗЕРВА</a:t>
            </a:r>
          </a:p>
        </p:txBody>
      </p:sp>
      <p:sp>
        <p:nvSpPr>
          <p:cNvPr id="6" name="Текст 2"/>
          <p:cNvSpPr txBox="1">
            <a:spLocks/>
          </p:cNvSpPr>
          <p:nvPr/>
        </p:nvSpPr>
        <p:spPr>
          <a:xfrm>
            <a:off x="8451686" y="2665145"/>
            <a:ext cx="2736304" cy="1440931"/>
          </a:xfrm>
          <a:prstGeom prst="rect">
            <a:avLst/>
          </a:prstGeom>
          <a:solidFill>
            <a:schemeClr val="bg1">
              <a:lumMod val="65000"/>
            </a:schemeClr>
          </a:solidFill>
          <a:effectLst/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 smtClean="0">
                <a:solidFill>
                  <a:srgbClr val="FFFFFF"/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ШКОЛА ВНУТРЕННЕГО</a:t>
            </a:r>
          </a:p>
          <a:p>
            <a:pPr algn="ctr"/>
            <a:r>
              <a:rPr lang="ru-RU" b="1" dirty="0" smtClean="0">
                <a:solidFill>
                  <a:srgbClr val="FFFFFF"/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КАДРОВОГО РЕЗЕРВА</a:t>
            </a:r>
          </a:p>
        </p:txBody>
      </p:sp>
      <p:sp>
        <p:nvSpPr>
          <p:cNvPr id="7" name="Текст 2"/>
          <p:cNvSpPr txBox="1">
            <a:spLocks/>
          </p:cNvSpPr>
          <p:nvPr/>
        </p:nvSpPr>
        <p:spPr>
          <a:xfrm>
            <a:off x="4710111" y="2665146"/>
            <a:ext cx="2736304" cy="1440931"/>
          </a:xfrm>
          <a:prstGeom prst="rect">
            <a:avLst/>
          </a:prstGeom>
          <a:solidFill>
            <a:schemeClr val="bg1">
              <a:lumMod val="65000"/>
            </a:schemeClr>
          </a:solidFill>
          <a:effectLst/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b="1" dirty="0" smtClean="0">
              <a:solidFill>
                <a:srgbClr val="FFFFFF"/>
              </a:solidFill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ru-RU" sz="2400" b="1" dirty="0" smtClean="0">
                <a:solidFill>
                  <a:srgbClr val="FFFFFF"/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ШКОЛА НОВИЧКА</a:t>
            </a:r>
          </a:p>
        </p:txBody>
      </p:sp>
      <p:sp>
        <p:nvSpPr>
          <p:cNvPr id="8" name="Текст 2"/>
          <p:cNvSpPr txBox="1">
            <a:spLocks/>
          </p:cNvSpPr>
          <p:nvPr/>
        </p:nvSpPr>
        <p:spPr>
          <a:xfrm>
            <a:off x="4713883" y="4334435"/>
            <a:ext cx="2732532" cy="133352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b="1" dirty="0" smtClean="0">
              <a:solidFill>
                <a:schemeClr val="bg1">
                  <a:lumMod val="10000"/>
                </a:schemeClr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2929423" y="2396425"/>
            <a:ext cx="6930194" cy="767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2929423" y="2388757"/>
            <a:ext cx="0" cy="239798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>
            <a:endCxn id="7" idx="0"/>
          </p:cNvCxnSpPr>
          <p:nvPr/>
        </p:nvCxnSpPr>
        <p:spPr>
          <a:xfrm>
            <a:off x="6078263" y="2388757"/>
            <a:ext cx="0" cy="276389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9839716" y="2400260"/>
            <a:ext cx="0" cy="264885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flipV="1">
            <a:off x="6069662" y="1926832"/>
            <a:ext cx="0" cy="504056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Текст 2"/>
          <p:cNvSpPr txBox="1">
            <a:spLocks/>
          </p:cNvSpPr>
          <p:nvPr/>
        </p:nvSpPr>
        <p:spPr>
          <a:xfrm>
            <a:off x="997330" y="4201534"/>
            <a:ext cx="2598962" cy="2034166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П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одготовка Кадрового резерва из числа Студентов для закрытия вакансий</a:t>
            </a:r>
          </a:p>
        </p:txBody>
      </p:sp>
      <p:sp>
        <p:nvSpPr>
          <p:cNvPr id="15" name="Текст 2"/>
          <p:cNvSpPr txBox="1">
            <a:spLocks/>
          </p:cNvSpPr>
          <p:nvPr/>
        </p:nvSpPr>
        <p:spPr>
          <a:xfrm>
            <a:off x="8451684" y="4223869"/>
            <a:ext cx="2736305" cy="218233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Р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азвитие управленческих компетенций и лидерства у потенциальных сотрудников</a:t>
            </a:r>
          </a:p>
        </p:txBody>
      </p:sp>
      <p:sp>
        <p:nvSpPr>
          <p:cNvPr id="16" name="Текст 2"/>
          <p:cNvSpPr txBox="1">
            <a:spLocks/>
          </p:cNvSpPr>
          <p:nvPr/>
        </p:nvSpPr>
        <p:spPr>
          <a:xfrm>
            <a:off x="4710111" y="4201534"/>
            <a:ext cx="2736304" cy="2204667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О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бучение базовым и корпоративным компетенциям</a:t>
            </a:r>
            <a:r>
              <a:rPr lang="en-US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Банка новых сотрудников</a:t>
            </a:r>
          </a:p>
          <a:p>
            <a:pPr algn="ctr"/>
            <a:endParaRPr lang="ru-RU" b="1" dirty="0" smtClean="0">
              <a:solidFill>
                <a:schemeClr val="bg1">
                  <a:lumMod val="10000"/>
                </a:schemeClr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solidFill>
                <a:schemeClr val="bg1">
                  <a:lumMod val="10000"/>
                </a:schemeClr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79429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ownloads\image 5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73"/>
          <a:stretch/>
        </p:blipFill>
        <p:spPr bwMode="auto">
          <a:xfrm>
            <a:off x="-1" y="1191"/>
            <a:ext cx="12256655" cy="6865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Прямоугольник 30"/>
          <p:cNvSpPr/>
          <p:nvPr/>
        </p:nvSpPr>
        <p:spPr>
          <a:xfrm>
            <a:off x="7865505" y="1105409"/>
            <a:ext cx="3797599" cy="11795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1428750" y="4506044"/>
            <a:ext cx="10177204" cy="16303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1428750" y="2582134"/>
            <a:ext cx="6379464" cy="17142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428750" y="1105899"/>
            <a:ext cx="6373368" cy="11790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7784" y="191389"/>
            <a:ext cx="10796016" cy="741299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Century Gothic" panose="020B0502020202020204" pitchFamily="34" charset="0"/>
              </a:rPr>
              <a:t>Этапы обучения</a:t>
            </a:r>
            <a:endParaRPr lang="ru-RU" sz="4000" b="1" dirty="0">
              <a:latin typeface="Century Gothic" panose="020B0502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05431" y="1111123"/>
            <a:ext cx="5385816" cy="115464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>
                <a:latin typeface="Century Gothic" panose="020B0502020202020204" pitchFamily="34" charset="0"/>
              </a:rPr>
              <a:t>Знакомство с </a:t>
            </a:r>
            <a:r>
              <a:rPr lang="ru-RU" sz="2400" b="1" dirty="0" smtClean="0">
                <a:latin typeface="Century Gothic" panose="020B0502020202020204" pitchFamily="34" charset="0"/>
              </a:rPr>
              <a:t>Банком</a:t>
            </a:r>
            <a:endParaRPr lang="ru-RU" sz="1600" dirty="0" smtClean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ru-RU" sz="1400" dirty="0" smtClean="0">
                <a:latin typeface="Century Gothic" panose="020B0502020202020204" pitchFamily="34" charset="0"/>
              </a:rPr>
              <a:t>История развития. Корпоративная культура. Возможности развития в Банке. Продукты и услуги. Клиентоориентированность. Подразделения Банка.</a:t>
            </a: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2311527" y="2748075"/>
            <a:ext cx="5279136" cy="109037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2400" b="1" dirty="0" smtClean="0">
                <a:latin typeface="Century Gothic" panose="020B0502020202020204" pitchFamily="34" charset="0"/>
              </a:rPr>
              <a:t>Стажировка в подразделении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400" dirty="0" smtClean="0">
                <a:latin typeface="Century Gothic" panose="020B0502020202020204" pitchFamily="34" charset="0"/>
              </a:rPr>
              <a:t>Распределение Студентов по подразделениям и закрепление наставников. Параллельно продолжается обучение в Корпоративном университете</a:t>
            </a:r>
            <a:endParaRPr lang="ru-RU" sz="1400" b="1" dirty="0">
              <a:solidFill>
                <a:schemeClr val="accent4">
                  <a:lumMod val="75000"/>
                </a:schemeClr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A6F775E5-51E5-4FA2-A8E7-FBE162BB32C2}"/>
              </a:ext>
            </a:extLst>
          </p:cNvPr>
          <p:cNvSpPr/>
          <p:nvPr/>
        </p:nvSpPr>
        <p:spPr>
          <a:xfrm rot="5400000">
            <a:off x="7241494" y="1672338"/>
            <a:ext cx="1179576" cy="45719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бъект 2"/>
          <p:cNvSpPr txBox="1">
            <a:spLocks/>
          </p:cNvSpPr>
          <p:nvPr/>
        </p:nvSpPr>
        <p:spPr>
          <a:xfrm>
            <a:off x="8149590" y="1136650"/>
            <a:ext cx="3502152" cy="11007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1600" dirty="0" smtClean="0">
                <a:latin typeface="Century Gothic" panose="020B0502020202020204" pitchFamily="34" charset="0"/>
              </a:rPr>
              <a:t>4 месяца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2400" b="1" dirty="0" smtClean="0">
                <a:latin typeface="Century Gothic" panose="020B0502020202020204" pitchFamily="34" charset="0"/>
              </a:rPr>
              <a:t>16 занятий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1800" b="1" dirty="0" smtClean="0">
                <a:latin typeface="Century Gothic" panose="020B0502020202020204" pitchFamily="34" charset="0"/>
              </a:rPr>
              <a:t>1 раз в неделю до 4 часов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A6F775E5-51E5-4FA2-A8E7-FBE162BB32C2}"/>
              </a:ext>
            </a:extLst>
          </p:cNvPr>
          <p:cNvSpPr/>
          <p:nvPr/>
        </p:nvSpPr>
        <p:spPr>
          <a:xfrm rot="5400000">
            <a:off x="6971958" y="3414230"/>
            <a:ext cx="1718645" cy="45719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7854142" y="2577768"/>
            <a:ext cx="3797599" cy="17186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бъект 2"/>
          <p:cNvSpPr txBox="1">
            <a:spLocks/>
          </p:cNvSpPr>
          <p:nvPr/>
        </p:nvSpPr>
        <p:spPr>
          <a:xfrm>
            <a:off x="8149589" y="2601184"/>
            <a:ext cx="3502152" cy="16266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 месяца </a:t>
            </a:r>
          </a:p>
          <a:p>
            <a:pPr marL="0" indent="0" algn="just">
              <a:buNone/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Стажировка по 2-4 часа в день</a:t>
            </a:r>
            <a:r>
              <a:rPr lang="en-US" sz="14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 /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 не менее 30 часов в месяц</a:t>
            </a:r>
          </a:p>
          <a:p>
            <a:pPr marL="0" indent="0" algn="just">
              <a:buNone/>
            </a:pPr>
            <a:r>
              <a:rPr lang="ru-RU" sz="2400" b="1" dirty="0" smtClean="0">
                <a:latin typeface="Century Gothic" panose="020B0502020202020204" pitchFamily="34" charset="0"/>
              </a:rPr>
              <a:t>+ 6 занятий</a:t>
            </a:r>
          </a:p>
          <a:p>
            <a:pPr marL="0" indent="0" algn="just">
              <a:buNone/>
            </a:pPr>
            <a:r>
              <a:rPr lang="ru-RU" sz="1800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1 раз в 2 недели до 4 часов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Объект 2"/>
          <p:cNvSpPr txBox="1">
            <a:spLocks/>
          </p:cNvSpPr>
          <p:nvPr/>
        </p:nvSpPr>
        <p:spPr>
          <a:xfrm>
            <a:off x="2308479" y="4519598"/>
            <a:ext cx="9045321" cy="15914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2400" b="1" dirty="0" smtClean="0">
                <a:latin typeface="Century Gothic" panose="020B0502020202020204" pitchFamily="34" charset="0"/>
              </a:rPr>
              <a:t>Подведение итогов</a:t>
            </a:r>
          </a:p>
          <a:p>
            <a:pPr marL="0" indent="0">
              <a:buNone/>
            </a:pPr>
            <a:r>
              <a:rPr lang="ru-RU" sz="1400" dirty="0">
                <a:latin typeface="Century Gothic" panose="020B0502020202020204" pitchFamily="34" charset="0"/>
              </a:rPr>
              <a:t>Принятие решения о приеме Студентов на работу в Банк на текущие вакансии </a:t>
            </a:r>
            <a:r>
              <a:rPr lang="en-US" sz="1400" dirty="0">
                <a:latin typeface="Century Gothic" panose="020B0502020202020204" pitchFamily="34" charset="0"/>
              </a:rPr>
              <a:t>/ </a:t>
            </a:r>
            <a:r>
              <a:rPr lang="ru-RU" sz="1400" dirty="0">
                <a:latin typeface="Century Gothic" panose="020B0502020202020204" pitchFamily="34" charset="0"/>
              </a:rPr>
              <a:t>зачисление в Кадровый резерв до момента образования вакансии в течение ближайших 3х месяцев с даты окончания </a:t>
            </a:r>
            <a:r>
              <a:rPr lang="ru-RU" sz="1400" dirty="0" smtClean="0">
                <a:latin typeface="Century Gothic" panose="020B0502020202020204" pitchFamily="34" charset="0"/>
              </a:rPr>
              <a:t>обучения.</a:t>
            </a:r>
          </a:p>
          <a:p>
            <a:pPr marL="0" indent="0">
              <a:buNone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При отсутствии вакансий – формирование проектной команды из Студентов или присоединение к уже функционирующим командам для работы над проектом.</a:t>
            </a:r>
          </a:p>
          <a:p>
            <a:pPr marL="0" indent="0">
              <a:buNone/>
            </a:pPr>
            <a:endParaRPr lang="ru-RU" sz="1400" dirty="0">
              <a:latin typeface="Century Gothic" panose="020B0502020202020204" pitchFamily="34" charset="0"/>
            </a:endParaRPr>
          </a:p>
        </p:txBody>
      </p:sp>
      <p:pic>
        <p:nvPicPr>
          <p:cNvPr id="1028" name="Picture 4" descr="C:\Users\User\Downloads\Mask group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51" y="2651703"/>
            <a:ext cx="1566731" cy="1566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Downloads\Mask group (1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51" y="4524070"/>
            <a:ext cx="1566731" cy="1566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ser\Downloads\Mask group (2)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51" y="912076"/>
            <a:ext cx="1566731" cy="1566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xmlns="" id="{21F108ED-4344-40F6-9DC4-C57740F5496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482" b="654"/>
          <a:stretch/>
        </p:blipFill>
        <p:spPr>
          <a:xfrm>
            <a:off x="11605954" y="6238020"/>
            <a:ext cx="650701" cy="62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9298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image 9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3"/>
          <a:stretch/>
        </p:blipFill>
        <p:spPr bwMode="auto">
          <a:xfrm flipV="1">
            <a:off x="0" y="-8312"/>
            <a:ext cx="12192000" cy="686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вал 5"/>
          <p:cNvSpPr/>
          <p:nvPr/>
        </p:nvSpPr>
        <p:spPr>
          <a:xfrm>
            <a:off x="445216" y="1387475"/>
            <a:ext cx="481168" cy="48116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xmlns="" id="{404C2969-7E74-4E38-88F2-80F4E1EA4BF0}"/>
              </a:ext>
            </a:extLst>
          </p:cNvPr>
          <p:cNvSpPr/>
          <p:nvPr/>
        </p:nvSpPr>
        <p:spPr>
          <a:xfrm>
            <a:off x="10096500" y="-8312"/>
            <a:ext cx="2095500" cy="687462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2209" y="191389"/>
            <a:ext cx="6735191" cy="741299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Century Gothic" panose="020B0502020202020204" pitchFamily="34" charset="0"/>
              </a:rPr>
              <a:t>Программа обучения</a:t>
            </a:r>
            <a:endParaRPr lang="ru-RU" sz="4000" b="1" dirty="0">
              <a:latin typeface="Century Gothic" panose="020B0502020202020204" pitchFamily="34" charset="0"/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21F108ED-4344-40F6-9DC4-C57740F5496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482" b="654"/>
          <a:stretch/>
        </p:blipFill>
        <p:spPr>
          <a:xfrm>
            <a:off x="11605954" y="6238020"/>
            <a:ext cx="650701" cy="628292"/>
          </a:xfrm>
          <a:prstGeom prst="rect">
            <a:avLst/>
          </a:prstGeom>
        </p:spPr>
      </p:pic>
      <p:pic>
        <p:nvPicPr>
          <p:cNvPr id="3075" name="Picture 3" descr="C:\Users\User\Desktop\image 8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032"/>
          <a:stretch/>
        </p:blipFill>
        <p:spPr bwMode="auto">
          <a:xfrm>
            <a:off x="6677025" y="1426891"/>
            <a:ext cx="5104359" cy="4182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Заголовок 1"/>
          <p:cNvSpPr txBox="1">
            <a:spLocks/>
          </p:cNvSpPr>
          <p:nvPr/>
        </p:nvSpPr>
        <p:spPr>
          <a:xfrm>
            <a:off x="307467" y="1279744"/>
            <a:ext cx="521208" cy="7412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 smtClean="0">
                <a:latin typeface="Century Gothic" panose="020B0502020202020204" pitchFamily="34" charset="0"/>
              </a:rPr>
              <a:t>1</a:t>
            </a:r>
            <a:endParaRPr lang="ru-RU" sz="5400" b="1" dirty="0">
              <a:latin typeface="Century Gothic" panose="020B0502020202020204" pitchFamily="34" charset="0"/>
            </a:endParaRPr>
          </a:p>
        </p:txBody>
      </p:sp>
      <p:sp>
        <p:nvSpPr>
          <p:cNvPr id="32" name="Заголовок 1"/>
          <p:cNvSpPr txBox="1">
            <a:spLocks/>
          </p:cNvSpPr>
          <p:nvPr/>
        </p:nvSpPr>
        <p:spPr>
          <a:xfrm>
            <a:off x="1098041" y="1257409"/>
            <a:ext cx="5159884" cy="7412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latin typeface="Century Gothic" panose="020B0502020202020204" pitchFamily="34" charset="0"/>
              </a:rPr>
              <a:t>Добро пожаловать в Банк!</a:t>
            </a:r>
            <a:endParaRPr lang="ru-RU" sz="2000" b="1" dirty="0">
              <a:latin typeface="Century Gothic" panose="020B0502020202020204" pitchFamily="34" charset="0"/>
            </a:endParaRPr>
          </a:p>
        </p:txBody>
      </p:sp>
      <p:sp>
        <p:nvSpPr>
          <p:cNvPr id="36" name="Овал 35"/>
          <p:cNvSpPr/>
          <p:nvPr/>
        </p:nvSpPr>
        <p:spPr>
          <a:xfrm>
            <a:off x="457916" y="4206875"/>
            <a:ext cx="481168" cy="48116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Заголовок 1"/>
          <p:cNvSpPr txBox="1">
            <a:spLocks/>
          </p:cNvSpPr>
          <p:nvPr/>
        </p:nvSpPr>
        <p:spPr>
          <a:xfrm>
            <a:off x="320167" y="4099144"/>
            <a:ext cx="521208" cy="7412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atin typeface="Century Gothic" panose="020B0502020202020204" pitchFamily="34" charset="0"/>
              </a:rPr>
              <a:t>3</a:t>
            </a:r>
            <a:endParaRPr lang="ru-RU" sz="5400" b="1" dirty="0">
              <a:latin typeface="Century Gothic" panose="020B0502020202020204" pitchFamily="34" charset="0"/>
            </a:endParaRPr>
          </a:p>
        </p:txBody>
      </p:sp>
      <p:sp>
        <p:nvSpPr>
          <p:cNvPr id="38" name="Заголовок 1"/>
          <p:cNvSpPr txBox="1">
            <a:spLocks/>
          </p:cNvSpPr>
          <p:nvPr/>
        </p:nvSpPr>
        <p:spPr>
          <a:xfrm>
            <a:off x="1110740" y="4076809"/>
            <a:ext cx="5417059" cy="7412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latin typeface="Century Gothic" panose="020B0502020202020204" pitchFamily="34" charset="0"/>
              </a:rPr>
              <a:t>Клиентоориентированность</a:t>
            </a:r>
            <a:endParaRPr lang="ru-RU" sz="2000" b="1" dirty="0">
              <a:latin typeface="Century Gothic" panose="020B0502020202020204" pitchFamily="34" charset="0"/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1098041" y="1778109"/>
            <a:ext cx="5159884" cy="104129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dirty="0" smtClean="0">
                <a:solidFill>
                  <a:schemeClr val="bg1">
                    <a:lumMod val="25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История развития </a:t>
            </a:r>
            <a:r>
              <a:rPr lang="ru-RU" sz="1600" dirty="0">
                <a:solidFill>
                  <a:schemeClr val="bg1">
                    <a:lumMod val="25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Банка, его </a:t>
            </a:r>
            <a:r>
              <a:rPr lang="ru-RU" sz="1600" dirty="0" smtClean="0">
                <a:solidFill>
                  <a:schemeClr val="bg1">
                    <a:lumMod val="25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структура </a:t>
            </a:r>
            <a:r>
              <a:rPr lang="ru-RU" sz="1600" dirty="0">
                <a:solidFill>
                  <a:schemeClr val="bg1">
                    <a:lumMod val="25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и </a:t>
            </a:r>
            <a:r>
              <a:rPr lang="ru-RU" sz="1600" dirty="0" smtClean="0">
                <a:solidFill>
                  <a:schemeClr val="bg1">
                    <a:lumMod val="25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офисы </a:t>
            </a:r>
            <a:r>
              <a:rPr lang="ru-RU" sz="1600" dirty="0">
                <a:solidFill>
                  <a:schemeClr val="bg1">
                    <a:lumMod val="25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в городах присутствия, </a:t>
            </a:r>
            <a:r>
              <a:rPr lang="ru-RU" sz="1600" dirty="0" smtClean="0">
                <a:solidFill>
                  <a:schemeClr val="bg1">
                    <a:lumMod val="25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корпоративные правила </a:t>
            </a:r>
            <a:r>
              <a:rPr lang="ru-RU" sz="1600" dirty="0">
                <a:solidFill>
                  <a:schemeClr val="bg1">
                    <a:lumMod val="25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и </a:t>
            </a:r>
            <a:r>
              <a:rPr lang="ru-RU" sz="1600" dirty="0" smtClean="0">
                <a:solidFill>
                  <a:schemeClr val="bg1">
                    <a:lumMod val="25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ценности, возможности </a:t>
            </a:r>
            <a:r>
              <a:rPr lang="ru-RU" sz="1600" dirty="0">
                <a:solidFill>
                  <a:schemeClr val="bg1">
                    <a:lumMod val="25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карьерного и профессионального </a:t>
            </a:r>
            <a:r>
              <a:rPr lang="ru-RU" sz="1600" dirty="0" smtClean="0">
                <a:solidFill>
                  <a:schemeClr val="bg1">
                    <a:lumMod val="25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роста</a:t>
            </a:r>
            <a:endParaRPr lang="en-US" sz="1600" dirty="0">
              <a:solidFill>
                <a:schemeClr val="bg1">
                  <a:lumMod val="25000"/>
                </a:schemeClr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445216" y="2911475"/>
            <a:ext cx="481168" cy="48116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Заголовок 1"/>
          <p:cNvSpPr txBox="1">
            <a:spLocks/>
          </p:cNvSpPr>
          <p:nvPr/>
        </p:nvSpPr>
        <p:spPr>
          <a:xfrm>
            <a:off x="307467" y="2803744"/>
            <a:ext cx="521208" cy="7412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atin typeface="Century Gothic" panose="020B0502020202020204" pitchFamily="34" charset="0"/>
              </a:rPr>
              <a:t>2</a:t>
            </a:r>
            <a:endParaRPr lang="ru-RU" sz="5400" b="1" dirty="0">
              <a:latin typeface="Century Gothic" panose="020B0502020202020204" pitchFamily="34" charset="0"/>
            </a:endParaRPr>
          </a:p>
        </p:txBody>
      </p:sp>
      <p:sp>
        <p:nvSpPr>
          <p:cNvPr id="52" name="Заголовок 1"/>
          <p:cNvSpPr txBox="1">
            <a:spLocks/>
          </p:cNvSpPr>
          <p:nvPr/>
        </p:nvSpPr>
        <p:spPr>
          <a:xfrm>
            <a:off x="1098041" y="2781409"/>
            <a:ext cx="5159884" cy="7412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latin typeface="Century Gothic" panose="020B0502020202020204" pitchFamily="34" charset="0"/>
              </a:rPr>
              <a:t>Продукты Банка</a:t>
            </a:r>
            <a:endParaRPr lang="ru-RU" sz="2000" b="1" dirty="0">
              <a:latin typeface="Century Gothic" panose="020B0502020202020204" pitchFamily="34" charset="0"/>
            </a:endParaRPr>
          </a:p>
        </p:txBody>
      </p:sp>
      <p:sp>
        <p:nvSpPr>
          <p:cNvPr id="53" name="Заголовок 1"/>
          <p:cNvSpPr txBox="1">
            <a:spLocks/>
          </p:cNvSpPr>
          <p:nvPr/>
        </p:nvSpPr>
        <p:spPr>
          <a:xfrm>
            <a:off x="1098041" y="3314809"/>
            <a:ext cx="5337684" cy="74919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dirty="0">
                <a:solidFill>
                  <a:schemeClr val="bg1">
                    <a:lumMod val="25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Знакомство с продуктами Банка, </a:t>
            </a:r>
            <a:r>
              <a:rPr lang="ru-RU" sz="1600" dirty="0" smtClean="0">
                <a:solidFill>
                  <a:schemeClr val="bg1">
                    <a:lumMod val="25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их конкурентными </a:t>
            </a:r>
            <a:r>
              <a:rPr lang="ru-RU" sz="1600" dirty="0">
                <a:solidFill>
                  <a:schemeClr val="bg1">
                    <a:lumMod val="25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преимуществами, льготными условиями по продуктам для сотрудников Банка</a:t>
            </a:r>
          </a:p>
        </p:txBody>
      </p:sp>
      <p:sp>
        <p:nvSpPr>
          <p:cNvPr id="54" name="Заголовок 1"/>
          <p:cNvSpPr txBox="1">
            <a:spLocks/>
          </p:cNvSpPr>
          <p:nvPr/>
        </p:nvSpPr>
        <p:spPr>
          <a:xfrm>
            <a:off x="1098041" y="4622908"/>
            <a:ext cx="5337684" cy="111749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dirty="0">
                <a:solidFill>
                  <a:schemeClr val="bg1">
                    <a:lumMod val="25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Погружение в ключевое правило успеха любого бизнеса – выстраивание эффективного взаимодействия на основе внутренней и внешней клиентоориентированности, основные факторы успешного сервиса</a:t>
            </a:r>
          </a:p>
        </p:txBody>
      </p:sp>
    </p:spTree>
    <p:extLst>
      <p:ext uri="{BB962C8B-B14F-4D97-AF65-F5344CB8AC3E}">
        <p14:creationId xmlns:p14="http://schemas.microsoft.com/office/powerpoint/2010/main" val="29243457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image 9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3"/>
          <a:stretch/>
        </p:blipFill>
        <p:spPr bwMode="auto">
          <a:xfrm flipV="1">
            <a:off x="0" y="-8312"/>
            <a:ext cx="12192000" cy="686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вал 5"/>
          <p:cNvSpPr/>
          <p:nvPr/>
        </p:nvSpPr>
        <p:spPr>
          <a:xfrm>
            <a:off x="445216" y="1235075"/>
            <a:ext cx="481168" cy="48116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xmlns="" id="{404C2969-7E74-4E38-88F2-80F4E1EA4BF0}"/>
              </a:ext>
            </a:extLst>
          </p:cNvPr>
          <p:cNvSpPr/>
          <p:nvPr/>
        </p:nvSpPr>
        <p:spPr>
          <a:xfrm>
            <a:off x="10096500" y="-8312"/>
            <a:ext cx="2095500" cy="687462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2209" y="191389"/>
            <a:ext cx="6735191" cy="741299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Century Gothic" panose="020B0502020202020204" pitchFamily="34" charset="0"/>
              </a:rPr>
              <a:t>Программа обучения</a:t>
            </a:r>
            <a:endParaRPr lang="ru-RU" sz="4000" b="1" dirty="0">
              <a:latin typeface="Century Gothic" panose="020B0502020202020204" pitchFamily="34" charset="0"/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21F108ED-4344-40F6-9DC4-C57740F5496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482" b="654"/>
          <a:stretch/>
        </p:blipFill>
        <p:spPr>
          <a:xfrm>
            <a:off x="11605954" y="6238020"/>
            <a:ext cx="650701" cy="628292"/>
          </a:xfrm>
          <a:prstGeom prst="rect">
            <a:avLst/>
          </a:prstGeom>
        </p:spPr>
      </p:pic>
      <p:sp>
        <p:nvSpPr>
          <p:cNvPr id="30" name="Заголовок 1"/>
          <p:cNvSpPr txBox="1">
            <a:spLocks/>
          </p:cNvSpPr>
          <p:nvPr/>
        </p:nvSpPr>
        <p:spPr>
          <a:xfrm>
            <a:off x="307467" y="1127344"/>
            <a:ext cx="521208" cy="7412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atin typeface="Century Gothic" panose="020B0502020202020204" pitchFamily="34" charset="0"/>
              </a:rPr>
              <a:t>4</a:t>
            </a:r>
            <a:endParaRPr lang="ru-RU" sz="5400" b="1" dirty="0">
              <a:latin typeface="Century Gothic" panose="020B0502020202020204" pitchFamily="34" charset="0"/>
            </a:endParaRPr>
          </a:p>
        </p:txBody>
      </p:sp>
      <p:sp>
        <p:nvSpPr>
          <p:cNvPr id="32" name="Заголовок 1"/>
          <p:cNvSpPr txBox="1">
            <a:spLocks/>
          </p:cNvSpPr>
          <p:nvPr/>
        </p:nvSpPr>
        <p:spPr>
          <a:xfrm>
            <a:off x="1098041" y="1105009"/>
            <a:ext cx="5159884" cy="7412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>
                <a:latin typeface="Century Gothic" panose="020B0502020202020204" pitchFamily="34" charset="0"/>
              </a:rPr>
              <a:t>Знакомство с отделами</a:t>
            </a: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1098040" y="1625709"/>
            <a:ext cx="6407659" cy="102859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ru-RU" sz="1600" dirty="0">
                <a:solidFill>
                  <a:schemeClr val="bg1">
                    <a:lumMod val="25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Знакомство со структурой </a:t>
            </a:r>
            <a:r>
              <a:rPr lang="ru-RU" sz="1600" dirty="0" smtClean="0">
                <a:solidFill>
                  <a:schemeClr val="bg1">
                    <a:lumMod val="25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Банка. </a:t>
            </a:r>
            <a:r>
              <a:rPr lang="ru-RU" sz="1600" dirty="0">
                <a:solidFill>
                  <a:schemeClr val="bg1">
                    <a:lumMod val="25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Презентация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подразделений: рассказ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о целях, задачах, результатах подразделения, 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структуре,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какими компетенциями должны обладать сотрудники, возможности развития и 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роста</a:t>
            </a:r>
            <a:endParaRPr lang="ru-RU" sz="1600" dirty="0">
              <a:solidFill>
                <a:schemeClr val="bg1">
                  <a:lumMod val="25000"/>
                </a:schemeClr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1098041" y="2583051"/>
            <a:ext cx="5417060" cy="36957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Кредитный департамент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Департамент корпоративного бизнеса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Финансовый департамент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Департамент розничного бизнеса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Департамент развития сети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Департамент информационных банковских технологий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Департамент бухгалтерского учета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Департамент управления персоналом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Отдел маркетинга и </a:t>
            </a:r>
            <a:r>
              <a:rPr lang="en-US" sz="1600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PR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Правовой департамент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Департамент экономической безопасности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Служба внутреннего контроля </a:t>
            </a:r>
            <a:r>
              <a:rPr lang="en-US" sz="1600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/ </a:t>
            </a: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аудита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Служба управления рисками</a:t>
            </a:r>
            <a:endParaRPr lang="ru-RU" sz="1600" b="1" dirty="0">
              <a:solidFill>
                <a:schemeClr val="bg1">
                  <a:lumMod val="25000"/>
                </a:schemeClr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62" t="26331" r="54583" b="18703"/>
          <a:stretch/>
        </p:blipFill>
        <p:spPr bwMode="auto">
          <a:xfrm>
            <a:off x="7521416" y="1290080"/>
            <a:ext cx="4307340" cy="4615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64584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image 9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3"/>
          <a:stretch/>
        </p:blipFill>
        <p:spPr bwMode="auto">
          <a:xfrm flipV="1">
            <a:off x="1155" y="0"/>
            <a:ext cx="12192000" cy="686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вал 5"/>
          <p:cNvSpPr/>
          <p:nvPr/>
        </p:nvSpPr>
        <p:spPr>
          <a:xfrm>
            <a:off x="445216" y="1323975"/>
            <a:ext cx="481168" cy="48116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xmlns="" id="{404C2969-7E74-4E38-88F2-80F4E1EA4BF0}"/>
              </a:ext>
            </a:extLst>
          </p:cNvPr>
          <p:cNvSpPr/>
          <p:nvPr/>
        </p:nvSpPr>
        <p:spPr>
          <a:xfrm>
            <a:off x="10096500" y="-8312"/>
            <a:ext cx="2095500" cy="687462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2209" y="191389"/>
            <a:ext cx="6735191" cy="741299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Century Gothic" panose="020B0502020202020204" pitchFamily="34" charset="0"/>
              </a:rPr>
              <a:t>Программа обучения</a:t>
            </a:r>
            <a:endParaRPr lang="ru-RU" sz="4000" b="1" dirty="0">
              <a:latin typeface="Century Gothic" panose="020B0502020202020204" pitchFamily="34" charset="0"/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21F108ED-4344-40F6-9DC4-C57740F5496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482" b="654"/>
          <a:stretch/>
        </p:blipFill>
        <p:spPr>
          <a:xfrm>
            <a:off x="11605954" y="6238020"/>
            <a:ext cx="650701" cy="628292"/>
          </a:xfrm>
          <a:prstGeom prst="rect">
            <a:avLst/>
          </a:prstGeom>
        </p:spPr>
      </p:pic>
      <p:sp>
        <p:nvSpPr>
          <p:cNvPr id="30" name="Заголовок 1"/>
          <p:cNvSpPr txBox="1">
            <a:spLocks/>
          </p:cNvSpPr>
          <p:nvPr/>
        </p:nvSpPr>
        <p:spPr>
          <a:xfrm>
            <a:off x="307467" y="1216244"/>
            <a:ext cx="521208" cy="7412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atin typeface="Century Gothic" panose="020B0502020202020204" pitchFamily="34" charset="0"/>
              </a:rPr>
              <a:t>5</a:t>
            </a:r>
            <a:endParaRPr lang="ru-RU" sz="5400" b="1" dirty="0">
              <a:latin typeface="Century Gothic" panose="020B0502020202020204" pitchFamily="34" charset="0"/>
            </a:endParaRPr>
          </a:p>
        </p:txBody>
      </p:sp>
      <p:sp>
        <p:nvSpPr>
          <p:cNvPr id="32" name="Заголовок 1"/>
          <p:cNvSpPr txBox="1">
            <a:spLocks/>
          </p:cNvSpPr>
          <p:nvPr/>
        </p:nvSpPr>
        <p:spPr>
          <a:xfrm>
            <a:off x="1098041" y="1193909"/>
            <a:ext cx="5159884" cy="7412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>
                <a:latin typeface="Century Gothic" panose="020B0502020202020204" pitchFamily="34" charset="0"/>
              </a:rPr>
              <a:t>Эффективные коммуникации</a:t>
            </a: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1098041" y="1714609"/>
            <a:ext cx="4451859" cy="125719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Обучени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навыкам построения эффективных коммуникаций внутри в Банке при построении коммуникаций и работе над бизнес-процессами и во вне с партнерами и клиентами</a:t>
            </a:r>
          </a:p>
        </p:txBody>
      </p:sp>
      <p:sp>
        <p:nvSpPr>
          <p:cNvPr id="55" name="Овал 54"/>
          <p:cNvSpPr/>
          <p:nvPr/>
        </p:nvSpPr>
        <p:spPr>
          <a:xfrm>
            <a:off x="445216" y="3140075"/>
            <a:ext cx="481168" cy="48116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Заголовок 1"/>
          <p:cNvSpPr txBox="1">
            <a:spLocks/>
          </p:cNvSpPr>
          <p:nvPr/>
        </p:nvSpPr>
        <p:spPr>
          <a:xfrm>
            <a:off x="307467" y="3032344"/>
            <a:ext cx="521208" cy="7412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atin typeface="Century Gothic" panose="020B0502020202020204" pitchFamily="34" charset="0"/>
              </a:rPr>
              <a:t>6</a:t>
            </a:r>
            <a:endParaRPr lang="ru-RU" sz="5400" b="1" dirty="0">
              <a:latin typeface="Century Gothic" panose="020B0502020202020204" pitchFamily="34" charset="0"/>
            </a:endParaRPr>
          </a:p>
        </p:txBody>
      </p:sp>
      <p:sp>
        <p:nvSpPr>
          <p:cNvPr id="57" name="Заголовок 1"/>
          <p:cNvSpPr txBox="1">
            <a:spLocks/>
          </p:cNvSpPr>
          <p:nvPr/>
        </p:nvSpPr>
        <p:spPr>
          <a:xfrm>
            <a:off x="1098041" y="3010009"/>
            <a:ext cx="4185159" cy="7412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>
                <a:latin typeface="Century Gothic" panose="020B0502020202020204" pitchFamily="34" charset="0"/>
              </a:rPr>
              <a:t>Excel </a:t>
            </a:r>
            <a:r>
              <a:rPr lang="ru-RU" sz="2000" b="1" dirty="0">
                <a:latin typeface="Century Gothic" panose="020B0502020202020204" pitchFamily="34" charset="0"/>
              </a:rPr>
              <a:t>и </a:t>
            </a:r>
            <a:r>
              <a:rPr lang="en-US" sz="2000" b="1" dirty="0">
                <a:latin typeface="Century Gothic" panose="020B0502020202020204" pitchFamily="34" charset="0"/>
              </a:rPr>
              <a:t>Power Point</a:t>
            </a:r>
            <a:endParaRPr lang="ru-RU" sz="2000" b="1" dirty="0">
              <a:latin typeface="Century Gothic" panose="020B0502020202020204" pitchFamily="34" charset="0"/>
            </a:endParaRPr>
          </a:p>
        </p:txBody>
      </p:sp>
      <p:sp>
        <p:nvSpPr>
          <p:cNvPr id="58" name="Заголовок 1"/>
          <p:cNvSpPr txBox="1">
            <a:spLocks/>
          </p:cNvSpPr>
          <p:nvPr/>
        </p:nvSpPr>
        <p:spPr>
          <a:xfrm>
            <a:off x="1098041" y="3492609"/>
            <a:ext cx="4451859" cy="62219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Обучение необходимым в работе навыкам </a:t>
            </a:r>
            <a:r>
              <a:rPr lang="en-US" sz="16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Excel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и </a:t>
            </a:r>
            <a:r>
              <a:rPr lang="en-US" sz="16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Power Point</a:t>
            </a:r>
            <a:endParaRPr lang="ru-RU" sz="1600" dirty="0">
              <a:solidFill>
                <a:schemeClr val="bg1">
                  <a:lumMod val="10000"/>
                </a:schemeClr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9" name="Овал 58"/>
          <p:cNvSpPr/>
          <p:nvPr/>
        </p:nvSpPr>
        <p:spPr>
          <a:xfrm>
            <a:off x="445216" y="4359275"/>
            <a:ext cx="481168" cy="48116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Заголовок 1"/>
          <p:cNvSpPr txBox="1">
            <a:spLocks/>
          </p:cNvSpPr>
          <p:nvPr/>
        </p:nvSpPr>
        <p:spPr>
          <a:xfrm>
            <a:off x="307467" y="4251544"/>
            <a:ext cx="521208" cy="7412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atin typeface="Century Gothic" panose="020B0502020202020204" pitchFamily="34" charset="0"/>
              </a:rPr>
              <a:t>7</a:t>
            </a:r>
            <a:endParaRPr lang="ru-RU" sz="5400" b="1" dirty="0">
              <a:latin typeface="Century Gothic" panose="020B0502020202020204" pitchFamily="34" charset="0"/>
            </a:endParaRPr>
          </a:p>
        </p:txBody>
      </p:sp>
      <p:sp>
        <p:nvSpPr>
          <p:cNvPr id="61" name="Заголовок 1"/>
          <p:cNvSpPr txBox="1">
            <a:spLocks/>
          </p:cNvSpPr>
          <p:nvPr/>
        </p:nvSpPr>
        <p:spPr>
          <a:xfrm>
            <a:off x="1098041" y="4229209"/>
            <a:ext cx="4185159" cy="7412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>
                <a:latin typeface="Century Gothic" panose="020B0502020202020204" pitchFamily="34" charset="0"/>
              </a:rPr>
              <a:t>Бизнес этикет и деловая переписка</a:t>
            </a:r>
          </a:p>
        </p:txBody>
      </p:sp>
      <p:sp>
        <p:nvSpPr>
          <p:cNvPr id="62" name="Заголовок 1"/>
          <p:cNvSpPr txBox="1">
            <a:spLocks/>
          </p:cNvSpPr>
          <p:nvPr/>
        </p:nvSpPr>
        <p:spPr>
          <a:xfrm>
            <a:off x="1098041" y="4889609"/>
            <a:ext cx="4451859" cy="8594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Обучение основным правилам бизнес этикета: дресс-код, правила общения и правила переписки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22" t="15417" r="36994" b="29288"/>
          <a:stretch/>
        </p:blipFill>
        <p:spPr bwMode="auto">
          <a:xfrm>
            <a:off x="5679355" y="1465429"/>
            <a:ext cx="5926599" cy="4079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57884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C:\Users\User\Desktop\image 9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3"/>
          <a:stretch/>
        </p:blipFill>
        <p:spPr bwMode="auto">
          <a:xfrm flipV="1">
            <a:off x="0" y="9208"/>
            <a:ext cx="12192000" cy="686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Овал 20"/>
          <p:cNvSpPr/>
          <p:nvPr/>
        </p:nvSpPr>
        <p:spPr>
          <a:xfrm>
            <a:off x="455971" y="4683938"/>
            <a:ext cx="926384" cy="926384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474109" y="3396139"/>
            <a:ext cx="926384" cy="926384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455971" y="2070458"/>
            <a:ext cx="926384" cy="926384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5010" y="277114"/>
            <a:ext cx="5841490" cy="1272455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Century Gothic" panose="020B0502020202020204" pitchFamily="34" charset="0"/>
              </a:rPr>
              <a:t>Критерии отбора Студентов</a:t>
            </a:r>
            <a:endParaRPr lang="ru-RU" sz="4000" b="1" dirty="0">
              <a:latin typeface="Century Gothic" panose="020B0502020202020204" pitchFamily="34" charset="0"/>
            </a:endParaRPr>
          </a:p>
        </p:txBody>
      </p:sp>
      <p:pic>
        <p:nvPicPr>
          <p:cNvPr id="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199" y="357203"/>
            <a:ext cx="5548313" cy="1190507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21F108ED-4344-40F6-9DC4-C57740F5496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482" b="654"/>
          <a:stretch/>
        </p:blipFill>
        <p:spPr>
          <a:xfrm>
            <a:off x="0" y="6241583"/>
            <a:ext cx="650701" cy="62829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04975" y="4651713"/>
            <a:ext cx="42672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Мотивация 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Студента на работу и реализацию себя в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Банке</a:t>
            </a:r>
          </a:p>
          <a:p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ценивается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через 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собеседование</a:t>
            </a:r>
            <a:endParaRPr lang="ru-RU" sz="1600" dirty="0">
              <a:solidFill>
                <a:schemeClr val="bg1">
                  <a:lumMod val="10000"/>
                </a:schemeClr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1704975" y="2098675"/>
            <a:ext cx="4338636" cy="8699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Наличие </a:t>
            </a: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рекомендаций и положительных отзывов </a:t>
            </a:r>
            <a:r>
              <a:rPr lang="ru-RU" sz="18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от преподавателей</a:t>
            </a:r>
            <a:endParaRPr lang="ru-RU" sz="1800" dirty="0">
              <a:latin typeface="Century Gothic" panose="020B0502020202020204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704975" y="3250089"/>
            <a:ext cx="4338636" cy="12996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Оценки «Отлично» и «Хорошо» </a:t>
            </a:r>
            <a:r>
              <a:rPr lang="ru-RU" sz="18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за </a:t>
            </a:r>
            <a:r>
              <a:rPr lang="ru-RU" sz="18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предыдущий</a:t>
            </a:r>
            <a:r>
              <a:rPr lang="ru-RU" sz="18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 год, </a:t>
            </a:r>
            <a:r>
              <a:rPr lang="ru-RU" sz="18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отсутствие задолженностей по экзаменам и зачетам</a:t>
            </a:r>
            <a:endParaRPr lang="ru-RU" sz="1800" dirty="0">
              <a:latin typeface="Century Gothic" panose="020B0502020202020204" pitchFamily="34" charset="0"/>
            </a:endParaRPr>
          </a:p>
        </p:txBody>
      </p:sp>
      <p:pic>
        <p:nvPicPr>
          <p:cNvPr id="2050" name="Picture 2" descr="C:\Users\User\Downloads\free-icon-like-4926586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4" t="8594" r="6054" b="8985"/>
          <a:stretch/>
        </p:blipFill>
        <p:spPr bwMode="auto">
          <a:xfrm>
            <a:off x="498992" y="2139622"/>
            <a:ext cx="840342" cy="788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ownloads\free-icon-graduate-cap-4800302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98" b="12616"/>
          <a:stretch/>
        </p:blipFill>
        <p:spPr bwMode="auto">
          <a:xfrm>
            <a:off x="384911" y="4761968"/>
            <a:ext cx="1068504" cy="811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er\Downloads\free-icon-goal-4593943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149" y="3338989"/>
            <a:ext cx="892344" cy="892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6257925" y="1776055"/>
            <a:ext cx="5462587" cy="46484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бъект 2"/>
          <p:cNvSpPr>
            <a:spLocks noGrp="1"/>
          </p:cNvSpPr>
          <p:nvPr>
            <p:ph idx="1"/>
          </p:nvPr>
        </p:nvSpPr>
        <p:spPr>
          <a:xfrm>
            <a:off x="6379525" y="2665151"/>
            <a:ext cx="5083349" cy="3711899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Математические и цифровые методы в экономике и аналитике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Международные отношения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Менеджмент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Прикладная информатика в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экономике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Прикладная математика и компьютерные науки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Программная инженерия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Технология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программирования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Экономика. Банковское дело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Экономика. Бизнес-информатика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Экономика. Финансы и кредит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Юриспруденция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A6F775E5-51E5-4FA2-A8E7-FBE162BB32C2}"/>
              </a:ext>
            </a:extLst>
          </p:cNvPr>
          <p:cNvSpPr/>
          <p:nvPr/>
        </p:nvSpPr>
        <p:spPr>
          <a:xfrm rot="5400000">
            <a:off x="3894224" y="4060852"/>
            <a:ext cx="4648497" cy="7890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6398386" y="1848254"/>
            <a:ext cx="5193540" cy="7812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 smtClean="0">
                <a:latin typeface="Century Gothic" panose="020B0502020202020204" pitchFamily="34" charset="0"/>
              </a:rPr>
              <a:t>Студент должен учиться на </a:t>
            </a:r>
            <a:r>
              <a:rPr lang="ru-RU" sz="2400" b="1" dirty="0" smtClean="0">
                <a:latin typeface="Century Gothic" panose="020B0502020202020204" pitchFamily="34" charset="0"/>
              </a:rPr>
              <a:t>3 </a:t>
            </a:r>
            <a:r>
              <a:rPr lang="en-US" sz="2400" b="1" dirty="0" smtClean="0">
                <a:latin typeface="Century Gothic" panose="020B0502020202020204" pitchFamily="34" charset="0"/>
              </a:rPr>
              <a:t>/ </a:t>
            </a:r>
            <a:r>
              <a:rPr lang="ru-RU" sz="2400" b="1" dirty="0" smtClean="0">
                <a:latin typeface="Century Gothic" panose="020B0502020202020204" pitchFamily="34" charset="0"/>
              </a:rPr>
              <a:t>4</a:t>
            </a:r>
            <a:r>
              <a:rPr lang="ru-RU" sz="2400" b="1" dirty="0" smtClean="0">
                <a:latin typeface="Century Gothic" panose="020B0502020202020204" pitchFamily="34" charset="0"/>
              </a:rPr>
              <a:t> курсе </a:t>
            </a:r>
            <a:r>
              <a:rPr lang="ru-RU" sz="1800" b="1" dirty="0" smtClean="0">
                <a:latin typeface="Century Gothic" panose="020B0502020202020204" pitchFamily="34" charset="0"/>
              </a:rPr>
              <a:t>одного </a:t>
            </a:r>
            <a:r>
              <a:rPr lang="ru-RU" sz="1800" b="1" dirty="0" smtClean="0">
                <a:latin typeface="Century Gothic" panose="020B0502020202020204" pitchFamily="34" charset="0"/>
              </a:rPr>
              <a:t>из факультетов:</a:t>
            </a:r>
            <a:endParaRPr lang="ru-RU" sz="18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3922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75"/>
          <a:stretch/>
        </p:blipFill>
        <p:spPr bwMode="auto">
          <a:xfrm>
            <a:off x="0" y="1"/>
            <a:ext cx="12192000" cy="6871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2700" y="286639"/>
            <a:ext cx="9036223" cy="741299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Century Gothic" panose="020B0502020202020204" pitchFamily="34" charset="0"/>
              </a:rPr>
              <a:t>Условия обучения</a:t>
            </a:r>
            <a:endParaRPr lang="ru-RU" sz="4000" b="1" dirty="0">
              <a:latin typeface="Century Gothic" panose="020B0502020202020204" pitchFamily="34" charset="0"/>
            </a:endParaRPr>
          </a:p>
        </p:txBody>
      </p:sp>
      <p:sp>
        <p:nvSpPr>
          <p:cNvPr id="32" name="Заголовок 1"/>
          <p:cNvSpPr txBox="1">
            <a:spLocks/>
          </p:cNvSpPr>
          <p:nvPr/>
        </p:nvSpPr>
        <p:spPr>
          <a:xfrm>
            <a:off x="6038850" y="1238250"/>
            <a:ext cx="5638799" cy="113365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8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Со Студентом заключается Ученический договор с обязаннос</a:t>
            </a:r>
            <a:r>
              <a:rPr lang="ru-RU" sz="18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18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ью проработать </a:t>
            </a:r>
            <a:r>
              <a:rPr lang="ru-RU" sz="18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в Банке </a:t>
            </a: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не менее 1 </a:t>
            </a: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года </a:t>
            </a:r>
            <a:r>
              <a:rPr lang="ru-RU" sz="18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после окончания обучения </a:t>
            </a:r>
            <a:r>
              <a:rPr lang="ru-RU" sz="18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или вернуть Банку полученную </a:t>
            </a:r>
            <a:r>
              <a:rPr lang="ru-RU" sz="18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стипендию</a:t>
            </a:r>
            <a:endParaRPr lang="ru-RU" sz="1800" b="1" dirty="0">
              <a:latin typeface="Century Gothic" panose="020B0502020202020204" pitchFamily="34" charset="0"/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6016353" y="4902200"/>
            <a:ext cx="6070873" cy="9201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800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Студент предоставляет </a:t>
            </a:r>
            <a:r>
              <a:rPr lang="ru-RU" sz="1800" b="1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с Университета </a:t>
            </a:r>
            <a:r>
              <a:rPr lang="ru-RU" sz="1800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зачетную книжку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о том, что все зачеты и экзамены сданы вовремя на оценки «отлично» </a:t>
            </a:r>
            <a:r>
              <a:rPr lang="en-US" sz="16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/ 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«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хорошо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».</a:t>
            </a:r>
            <a:endParaRPr lang="ru-RU" sz="1600" dirty="0">
              <a:solidFill>
                <a:schemeClr val="bg1">
                  <a:lumMod val="10000"/>
                </a:schemeClr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Заголовок 1"/>
          <p:cNvSpPr txBox="1">
            <a:spLocks/>
          </p:cNvSpPr>
          <p:nvPr/>
        </p:nvSpPr>
        <p:spPr>
          <a:xfrm>
            <a:off x="6038849" y="2762250"/>
            <a:ext cx="5875425" cy="81914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8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Обязательно </a:t>
            </a: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100</a:t>
            </a: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% посещение Студентом </a:t>
            </a: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занятий и активность </a:t>
            </a:r>
            <a:r>
              <a:rPr lang="ru-RU" sz="18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в </a:t>
            </a:r>
            <a:r>
              <a:rPr lang="ru-RU" sz="18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течение </a:t>
            </a:r>
            <a:r>
              <a:rPr lang="ru-RU" sz="18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всего обучения</a:t>
            </a:r>
            <a:endParaRPr lang="en-US" sz="1800" dirty="0" smtClean="0">
              <a:solidFill>
                <a:schemeClr val="bg1">
                  <a:lumMod val="10000"/>
                </a:schemeClr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1" name="Заголовок 1"/>
          <p:cNvSpPr txBox="1">
            <a:spLocks/>
          </p:cNvSpPr>
          <p:nvPr/>
        </p:nvSpPr>
        <p:spPr>
          <a:xfrm>
            <a:off x="6753225" y="3612984"/>
            <a:ext cx="5046749" cy="11495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При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отсутствии и не посещении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лекции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по уважительной причине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Студент сам связывается с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ответственным куратором темы обучения и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проходит тему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в индивидуальном порядке или с другой группой, но в текущем отчетном месяце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)</a:t>
            </a:r>
            <a:endParaRPr lang="ru-RU" sz="1400" dirty="0">
              <a:solidFill>
                <a:schemeClr val="bg1">
                  <a:lumMod val="10000"/>
                </a:schemeClr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21F108ED-4344-40F6-9DC4-C57740F5496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482" b="654"/>
          <a:stretch/>
        </p:blipFill>
        <p:spPr>
          <a:xfrm>
            <a:off x="11588924" y="6242870"/>
            <a:ext cx="650701" cy="628292"/>
          </a:xfrm>
          <a:prstGeom prst="rect">
            <a:avLst/>
          </a:prstGeom>
        </p:spPr>
      </p:pic>
      <p:sp>
        <p:nvSpPr>
          <p:cNvPr id="57" name="Прямоугольник 56">
            <a:extLst>
              <a:ext uri="{FF2B5EF4-FFF2-40B4-BE49-F238E27FC236}">
                <a16:creationId xmlns:a16="http://schemas.microsoft.com/office/drawing/2014/main" xmlns="" id="{404C2969-7E74-4E38-88F2-80F4E1EA4BF0}"/>
              </a:ext>
            </a:extLst>
          </p:cNvPr>
          <p:cNvSpPr/>
          <p:nvPr/>
        </p:nvSpPr>
        <p:spPr>
          <a:xfrm>
            <a:off x="0" y="-16624"/>
            <a:ext cx="2095500" cy="687462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40" t="24639" r="38672" b="20554"/>
          <a:stretch/>
        </p:blipFill>
        <p:spPr bwMode="auto">
          <a:xfrm>
            <a:off x="571500" y="1590763"/>
            <a:ext cx="5143500" cy="3758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2827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Рисунок 61">
            <a:extLst>
              <a:ext uri="{FF2B5EF4-FFF2-40B4-BE49-F238E27FC236}">
                <a16:creationId xmlns:a16="http://schemas.microsoft.com/office/drawing/2014/main" xmlns="" id="{1B274EB1-358A-4EE3-9A44-5C3DDA3688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</a:extLst>
          </a:blip>
          <a:srcRect l="9955" t="21457" r="33378" b="21935"/>
          <a:stretch/>
        </p:blipFill>
        <p:spPr>
          <a:xfrm>
            <a:off x="-1" y="1"/>
            <a:ext cx="12204622" cy="6858000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xmlns="" id="{1864F5E6-AD8C-4EF7-B6E7-941B042753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138" y="4452170"/>
            <a:ext cx="2860964" cy="184606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0" name="Рисунок 49">
            <a:extLst>
              <a:ext uri="{FF2B5EF4-FFF2-40B4-BE49-F238E27FC236}">
                <a16:creationId xmlns:a16="http://schemas.microsoft.com/office/drawing/2014/main" xmlns="" id="{D85CCD44-BDCC-431A-84B6-33D94634F9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512" y="4452170"/>
            <a:ext cx="2860964" cy="184606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AF1064D3-1439-4AA4-B73B-B8FAAFA5BA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138" y="2325520"/>
            <a:ext cx="2860964" cy="184606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xmlns="" id="{B0629819-0A7A-4B66-9549-920E472494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512" y="2325520"/>
            <a:ext cx="2860964" cy="184606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764B802F-484D-4121-B5B1-87536E3E75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138" y="198870"/>
            <a:ext cx="2860964" cy="184606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FB54B938-610E-465D-BE11-62597F6C7D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512" y="198870"/>
            <a:ext cx="2860964" cy="184606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6" name="Прямоугольник 55">
            <a:extLst>
              <a:ext uri="{FF2B5EF4-FFF2-40B4-BE49-F238E27FC236}">
                <a16:creationId xmlns:a16="http://schemas.microsoft.com/office/drawing/2014/main" xmlns="" id="{E0BBB35A-F47E-4534-9676-BE35AF677C95}"/>
              </a:ext>
            </a:extLst>
          </p:cNvPr>
          <p:cNvSpPr/>
          <p:nvPr/>
        </p:nvSpPr>
        <p:spPr>
          <a:xfrm>
            <a:off x="5110227" y="4783855"/>
            <a:ext cx="1257636" cy="10361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Прямоугольник 50">
            <a:extLst>
              <a:ext uri="{FF2B5EF4-FFF2-40B4-BE49-F238E27FC236}">
                <a16:creationId xmlns:a16="http://schemas.microsoft.com/office/drawing/2014/main" xmlns="" id="{1E2BE007-B655-4B65-BB63-4DC0885F5C5D}"/>
              </a:ext>
            </a:extLst>
          </p:cNvPr>
          <p:cNvSpPr/>
          <p:nvPr/>
        </p:nvSpPr>
        <p:spPr>
          <a:xfrm>
            <a:off x="1664601" y="4783855"/>
            <a:ext cx="1257636" cy="10361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xmlns="" id="{BF04C75A-32A2-4C43-A1B8-CE0A6E27A34F}"/>
              </a:ext>
            </a:extLst>
          </p:cNvPr>
          <p:cNvSpPr/>
          <p:nvPr/>
        </p:nvSpPr>
        <p:spPr>
          <a:xfrm>
            <a:off x="5110227" y="2657205"/>
            <a:ext cx="1257636" cy="10361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xmlns="" id="{A8C8F295-30CA-44CB-927B-6FD7AA593255}"/>
              </a:ext>
            </a:extLst>
          </p:cNvPr>
          <p:cNvSpPr/>
          <p:nvPr/>
        </p:nvSpPr>
        <p:spPr>
          <a:xfrm>
            <a:off x="1664601" y="2657205"/>
            <a:ext cx="1257636" cy="10361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431B29D3-1B82-4A4F-996B-9B5FFF405E51}"/>
              </a:ext>
            </a:extLst>
          </p:cNvPr>
          <p:cNvSpPr/>
          <p:nvPr/>
        </p:nvSpPr>
        <p:spPr>
          <a:xfrm>
            <a:off x="5110227" y="530555"/>
            <a:ext cx="1257636" cy="10361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188E0070-84DB-46D2-8E1F-4906C26F2FA8}"/>
              </a:ext>
            </a:extLst>
          </p:cNvPr>
          <p:cNvSpPr/>
          <p:nvPr/>
        </p:nvSpPr>
        <p:spPr>
          <a:xfrm>
            <a:off x="8127076" y="-1"/>
            <a:ext cx="4064924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878266B-355C-44E2-AF24-B9F01652A6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34647" y="968490"/>
            <a:ext cx="3449781" cy="1596679"/>
          </a:xfrm>
        </p:spPr>
        <p:txBody>
          <a:bodyPr>
            <a:normAutofit/>
          </a:bodyPr>
          <a:lstStyle/>
          <a:p>
            <a:pPr algn="ctr"/>
            <a:r>
              <a:rPr lang="ru-RU" sz="1800" dirty="0">
                <a:solidFill>
                  <a:schemeClr val="bg1"/>
                </a:solidFill>
                <a:latin typeface="Century Gothic" panose="020B0502020202020204" pitchFamily="34" charset="0"/>
              </a:rPr>
              <a:t>Приятный бонус </a:t>
            </a:r>
            <a:r>
              <a:rPr lang="ru-RU" b="1" dirty="0">
                <a:solidFill>
                  <a:schemeClr val="bg1"/>
                </a:solidFill>
                <a:latin typeface="Century Gothic" panose="020B0502020202020204" pitchFamily="34" charset="0"/>
              </a:rPr>
              <a:t>СТИПЕНДИЯ</a:t>
            </a:r>
            <a:endParaRPr lang="ru-RU" sz="28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E61A78CB-F61C-45CD-8E7A-99F6D431E961}"/>
              </a:ext>
            </a:extLst>
          </p:cNvPr>
          <p:cNvSpPr/>
          <p:nvPr/>
        </p:nvSpPr>
        <p:spPr>
          <a:xfrm>
            <a:off x="1664601" y="530555"/>
            <a:ext cx="1257636" cy="10361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xmlns="" id="{BE4F539A-7488-4FA6-B615-A24276763DFF}"/>
              </a:ext>
            </a:extLst>
          </p:cNvPr>
          <p:cNvSpPr txBox="1">
            <a:spLocks/>
          </p:cNvSpPr>
          <p:nvPr/>
        </p:nvSpPr>
        <p:spPr>
          <a:xfrm>
            <a:off x="1022465" y="958416"/>
            <a:ext cx="2535382" cy="8972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</a:rPr>
              <a:t>10 000 руб.</a:t>
            </a:r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xmlns="" id="{59AFCF71-B75A-4C77-8555-7827BA3F8C53}"/>
              </a:ext>
            </a:extLst>
          </p:cNvPr>
          <p:cNvSpPr txBox="1">
            <a:spLocks/>
          </p:cNvSpPr>
          <p:nvPr/>
        </p:nvSpPr>
        <p:spPr>
          <a:xfrm>
            <a:off x="4468091" y="958416"/>
            <a:ext cx="2535382" cy="8972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</a:rPr>
              <a:t>12 500 руб.</a:t>
            </a:r>
          </a:p>
        </p:txBody>
      </p:sp>
      <p:sp>
        <p:nvSpPr>
          <p:cNvPr id="43" name="Заголовок 1">
            <a:extLst>
              <a:ext uri="{FF2B5EF4-FFF2-40B4-BE49-F238E27FC236}">
                <a16:creationId xmlns:a16="http://schemas.microsoft.com/office/drawing/2014/main" xmlns="" id="{7F9924BF-2C58-4367-8A09-4F1F0185AF93}"/>
              </a:ext>
            </a:extLst>
          </p:cNvPr>
          <p:cNvSpPr txBox="1">
            <a:spLocks/>
          </p:cNvSpPr>
          <p:nvPr/>
        </p:nvSpPr>
        <p:spPr>
          <a:xfrm>
            <a:off x="1022465" y="3085066"/>
            <a:ext cx="2535382" cy="8972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</a:rPr>
              <a:t>15 000 руб.</a:t>
            </a:r>
          </a:p>
        </p:txBody>
      </p:sp>
      <p:sp>
        <p:nvSpPr>
          <p:cNvPr id="48" name="Заголовок 1">
            <a:extLst>
              <a:ext uri="{FF2B5EF4-FFF2-40B4-BE49-F238E27FC236}">
                <a16:creationId xmlns:a16="http://schemas.microsoft.com/office/drawing/2014/main" xmlns="" id="{DFB4AA28-4595-42C0-8EE5-DDA0C97995B3}"/>
              </a:ext>
            </a:extLst>
          </p:cNvPr>
          <p:cNvSpPr txBox="1">
            <a:spLocks/>
          </p:cNvSpPr>
          <p:nvPr/>
        </p:nvSpPr>
        <p:spPr>
          <a:xfrm>
            <a:off x="4468091" y="3085066"/>
            <a:ext cx="2535382" cy="8972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</a:rPr>
              <a:t>17 500 руб.</a:t>
            </a:r>
          </a:p>
        </p:txBody>
      </p:sp>
      <p:sp>
        <p:nvSpPr>
          <p:cNvPr id="53" name="Заголовок 1">
            <a:extLst>
              <a:ext uri="{FF2B5EF4-FFF2-40B4-BE49-F238E27FC236}">
                <a16:creationId xmlns:a16="http://schemas.microsoft.com/office/drawing/2014/main" xmlns="" id="{66E07415-048B-48B4-8ACE-E1B5D9DA2D7C}"/>
              </a:ext>
            </a:extLst>
          </p:cNvPr>
          <p:cNvSpPr txBox="1">
            <a:spLocks/>
          </p:cNvSpPr>
          <p:nvPr/>
        </p:nvSpPr>
        <p:spPr>
          <a:xfrm>
            <a:off x="1022465" y="5211716"/>
            <a:ext cx="2535382" cy="8972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</a:rPr>
              <a:t>20 000 руб.</a:t>
            </a:r>
          </a:p>
        </p:txBody>
      </p:sp>
      <p:sp>
        <p:nvSpPr>
          <p:cNvPr id="58" name="Заголовок 1">
            <a:extLst>
              <a:ext uri="{FF2B5EF4-FFF2-40B4-BE49-F238E27FC236}">
                <a16:creationId xmlns:a16="http://schemas.microsoft.com/office/drawing/2014/main" xmlns="" id="{352727A1-28AA-424F-90EF-3DF30A71073A}"/>
              </a:ext>
            </a:extLst>
          </p:cNvPr>
          <p:cNvSpPr txBox="1">
            <a:spLocks/>
          </p:cNvSpPr>
          <p:nvPr/>
        </p:nvSpPr>
        <p:spPr>
          <a:xfrm>
            <a:off x="4468091" y="5211716"/>
            <a:ext cx="2535382" cy="8972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</a:rPr>
              <a:t>25 000 руб.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4EBDF3C3-CB7C-4AED-B75E-A13589DD3DBC}"/>
              </a:ext>
            </a:extLst>
          </p:cNvPr>
          <p:cNvSpPr txBox="1">
            <a:spLocks/>
          </p:cNvSpPr>
          <p:nvPr/>
        </p:nvSpPr>
        <p:spPr>
          <a:xfrm>
            <a:off x="1431174" y="249966"/>
            <a:ext cx="1691640" cy="524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Февраль</a:t>
            </a: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xmlns="" id="{34811D4D-0526-45A5-B66E-3A89AB5F5BAC}"/>
              </a:ext>
            </a:extLst>
          </p:cNvPr>
          <p:cNvSpPr txBox="1">
            <a:spLocks/>
          </p:cNvSpPr>
          <p:nvPr/>
        </p:nvSpPr>
        <p:spPr>
          <a:xfrm>
            <a:off x="4876800" y="249966"/>
            <a:ext cx="1691640" cy="524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Март</a:t>
            </a:r>
          </a:p>
        </p:txBody>
      </p:sp>
      <p:sp>
        <p:nvSpPr>
          <p:cNvPr id="42" name="Заголовок 1">
            <a:extLst>
              <a:ext uri="{FF2B5EF4-FFF2-40B4-BE49-F238E27FC236}">
                <a16:creationId xmlns:a16="http://schemas.microsoft.com/office/drawing/2014/main" xmlns="" id="{56480F63-458A-4507-8455-623112E1612F}"/>
              </a:ext>
            </a:extLst>
          </p:cNvPr>
          <p:cNvSpPr txBox="1">
            <a:spLocks/>
          </p:cNvSpPr>
          <p:nvPr/>
        </p:nvSpPr>
        <p:spPr>
          <a:xfrm>
            <a:off x="1431174" y="2376616"/>
            <a:ext cx="1691640" cy="524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Апрель</a:t>
            </a:r>
          </a:p>
        </p:txBody>
      </p:sp>
      <p:sp>
        <p:nvSpPr>
          <p:cNvPr id="47" name="Заголовок 1">
            <a:extLst>
              <a:ext uri="{FF2B5EF4-FFF2-40B4-BE49-F238E27FC236}">
                <a16:creationId xmlns:a16="http://schemas.microsoft.com/office/drawing/2014/main" xmlns="" id="{6333EC96-669F-4234-89E3-EA8859C86E3E}"/>
              </a:ext>
            </a:extLst>
          </p:cNvPr>
          <p:cNvSpPr txBox="1">
            <a:spLocks/>
          </p:cNvSpPr>
          <p:nvPr/>
        </p:nvSpPr>
        <p:spPr>
          <a:xfrm>
            <a:off x="4876800" y="2376616"/>
            <a:ext cx="1691640" cy="524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Май</a:t>
            </a:r>
          </a:p>
        </p:txBody>
      </p:sp>
      <p:sp>
        <p:nvSpPr>
          <p:cNvPr id="52" name="Заголовок 1">
            <a:extLst>
              <a:ext uri="{FF2B5EF4-FFF2-40B4-BE49-F238E27FC236}">
                <a16:creationId xmlns:a16="http://schemas.microsoft.com/office/drawing/2014/main" xmlns="" id="{96493B73-40D4-41DB-9A19-8F4CFAB38EA3}"/>
              </a:ext>
            </a:extLst>
          </p:cNvPr>
          <p:cNvSpPr txBox="1">
            <a:spLocks/>
          </p:cNvSpPr>
          <p:nvPr/>
        </p:nvSpPr>
        <p:spPr>
          <a:xfrm>
            <a:off x="1431174" y="4503266"/>
            <a:ext cx="1691640" cy="524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Июнь</a:t>
            </a:r>
          </a:p>
        </p:txBody>
      </p:sp>
      <p:sp>
        <p:nvSpPr>
          <p:cNvPr id="57" name="Заголовок 1">
            <a:extLst>
              <a:ext uri="{FF2B5EF4-FFF2-40B4-BE49-F238E27FC236}">
                <a16:creationId xmlns:a16="http://schemas.microsoft.com/office/drawing/2014/main" xmlns="" id="{A236BDAB-641B-40DA-89F6-4F202FA7DCB5}"/>
              </a:ext>
            </a:extLst>
          </p:cNvPr>
          <p:cNvSpPr txBox="1">
            <a:spLocks/>
          </p:cNvSpPr>
          <p:nvPr/>
        </p:nvSpPr>
        <p:spPr>
          <a:xfrm>
            <a:off x="4876800" y="4503266"/>
            <a:ext cx="1691640" cy="524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Июль</a:t>
            </a:r>
          </a:p>
        </p:txBody>
      </p:sp>
      <p:pic>
        <p:nvPicPr>
          <p:cNvPr id="60" name="Рисунок 59">
            <a:extLst>
              <a:ext uri="{FF2B5EF4-FFF2-40B4-BE49-F238E27FC236}">
                <a16:creationId xmlns:a16="http://schemas.microsoft.com/office/drawing/2014/main" xmlns="" id="{21F108ED-4344-40F6-9DC4-C57740F5496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482" b="654"/>
          <a:stretch/>
        </p:blipFill>
        <p:spPr>
          <a:xfrm>
            <a:off x="11605954" y="6238020"/>
            <a:ext cx="650701" cy="628292"/>
          </a:xfrm>
          <a:prstGeom prst="rect">
            <a:avLst/>
          </a:prstGeom>
        </p:spPr>
      </p:pic>
      <p:sp>
        <p:nvSpPr>
          <p:cNvPr id="61" name="Заголовок 1">
            <a:extLst>
              <a:ext uri="{FF2B5EF4-FFF2-40B4-BE49-F238E27FC236}">
                <a16:creationId xmlns:a16="http://schemas.microsoft.com/office/drawing/2014/main" xmlns="" id="{ADF6E4A9-44B0-43FB-B9D7-D252B76B57D5}"/>
              </a:ext>
            </a:extLst>
          </p:cNvPr>
          <p:cNvSpPr txBox="1">
            <a:spLocks/>
          </p:cNvSpPr>
          <p:nvPr/>
        </p:nvSpPr>
        <p:spPr>
          <a:xfrm>
            <a:off x="8239297" y="2418744"/>
            <a:ext cx="3840480" cy="15966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>
                <a:solidFill>
                  <a:schemeClr val="bg1"/>
                </a:solidFill>
                <a:latin typeface="Century Gothic" panose="020B0502020202020204" pitchFamily="34" charset="0"/>
              </a:rPr>
              <a:t>100 000 руб.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за 6 месяцев обучения</a:t>
            </a:r>
          </a:p>
        </p:txBody>
      </p:sp>
      <p:sp>
        <p:nvSpPr>
          <p:cNvPr id="31" name="Заголовок 1">
            <a:extLst>
              <a:ext uri="{FF2B5EF4-FFF2-40B4-BE49-F238E27FC236}">
                <a16:creationId xmlns:a16="http://schemas.microsoft.com/office/drawing/2014/main" xmlns="" id="{0878266B-355C-44E2-AF24-B9F01652A62A}"/>
              </a:ext>
            </a:extLst>
          </p:cNvPr>
          <p:cNvSpPr txBox="1">
            <a:spLocks/>
          </p:cNvSpPr>
          <p:nvPr/>
        </p:nvSpPr>
        <p:spPr>
          <a:xfrm>
            <a:off x="8434646" y="4346690"/>
            <a:ext cx="3449781" cy="15966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8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Стипендия выплачивается при условии 100% посещаемости занятий и активности</a:t>
            </a:r>
            <a:endParaRPr lang="ru-RU" sz="28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91905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  <a14:imgEffect>
                      <a14:colorTemperature colorTemp="72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275" t="24261" r="35500" b="21448"/>
          <a:stretch/>
        </p:blipFill>
        <p:spPr bwMode="auto">
          <a:xfrm>
            <a:off x="0" y="-1"/>
            <a:ext cx="12192000" cy="686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734050" y="956655"/>
            <a:ext cx="5791200" cy="41338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15025" y="1473200"/>
            <a:ext cx="5438774" cy="3251200"/>
          </a:xfrm>
        </p:spPr>
        <p:txBody>
          <a:bodyPr/>
          <a:lstStyle/>
          <a:p>
            <a:pPr marL="0" indent="0">
              <a:buNone/>
            </a:pPr>
            <a:r>
              <a:rPr lang="ru-RU" sz="4000" b="1" dirty="0" smtClean="0">
                <a:latin typeface="Century Gothic" panose="020B0502020202020204" pitchFamily="34" charset="0"/>
              </a:rPr>
              <a:t>Сканируй </a:t>
            </a:r>
            <a:r>
              <a:rPr lang="en-US" sz="4000" b="1" dirty="0" smtClean="0">
                <a:latin typeface="Century Gothic" panose="020B0502020202020204" pitchFamily="34" charset="0"/>
              </a:rPr>
              <a:t>QR-</a:t>
            </a:r>
            <a:r>
              <a:rPr lang="ru-RU" sz="4000" b="1" dirty="0" smtClean="0">
                <a:latin typeface="Century Gothic" panose="020B0502020202020204" pitchFamily="34" charset="0"/>
              </a:rPr>
              <a:t>код и оставляй заявку на обучение</a:t>
            </a:r>
          </a:p>
          <a:p>
            <a:pPr marL="0" indent="0">
              <a:buNone/>
            </a:pPr>
            <a:endParaRPr lang="ru-RU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Century Gothic" panose="020B0502020202020204" pitchFamily="34" charset="0"/>
              </a:rPr>
              <a:t>В течение 3х дней с тобой свяжется специалист Банка </a:t>
            </a:r>
            <a:endParaRPr lang="ru-RU" sz="2400" dirty="0">
              <a:latin typeface="Century Gothic" panose="020B0502020202020204" pitchFamily="34" charset="0"/>
            </a:endParaRPr>
          </a:p>
        </p:txBody>
      </p:sp>
      <p:pic>
        <p:nvPicPr>
          <p:cNvPr id="2050" name="Picture 2" descr="C:\Users\User\Downloads\image 7 (1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956" y="956655"/>
            <a:ext cx="4156944" cy="413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A6F775E5-51E5-4FA2-A8E7-FBE162BB32C2}"/>
              </a:ext>
            </a:extLst>
          </p:cNvPr>
          <p:cNvSpPr/>
          <p:nvPr/>
        </p:nvSpPr>
        <p:spPr>
          <a:xfrm rot="5400000">
            <a:off x="3626948" y="2984854"/>
            <a:ext cx="4133848" cy="7745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57956" y="5524500"/>
            <a:ext cx="10767294" cy="6762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757956" y="5524499"/>
            <a:ext cx="10767294" cy="676275"/>
          </a:xfrm>
        </p:spPr>
        <p:txBody>
          <a:bodyPr>
            <a:normAutofit/>
          </a:bodyPr>
          <a:lstStyle/>
          <a:p>
            <a:pPr algn="ctr"/>
            <a:r>
              <a:rPr lang="ru-RU" sz="1600" dirty="0" smtClean="0">
                <a:latin typeface="Century Gothic" panose="020B0502020202020204" pitchFamily="34" charset="0"/>
              </a:rPr>
              <a:t>При возникновении вопросов обращайся по телефону </a:t>
            </a:r>
            <a:r>
              <a:rPr lang="ru-RU" sz="1600" b="1" dirty="0" smtClean="0">
                <a:latin typeface="Century Gothic" panose="020B0502020202020204" pitchFamily="34" charset="0"/>
              </a:rPr>
              <a:t>8 (423) 222-99-68 (доб. 287 - Заббарова </a:t>
            </a:r>
            <a:r>
              <a:rPr lang="ru-RU" sz="1600" b="1" dirty="0" smtClean="0">
                <a:latin typeface="Century Gothic" panose="020B0502020202020204" pitchFamily="34" charset="0"/>
              </a:rPr>
              <a:t>Дарья)</a:t>
            </a:r>
            <a:endParaRPr lang="ru-RU" sz="1600" b="1" dirty="0">
              <a:latin typeface="Century Gothic" panose="020B050202020202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21F108ED-4344-40F6-9DC4-C57740F5496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482" b="654"/>
          <a:stretch/>
        </p:blipFill>
        <p:spPr>
          <a:xfrm>
            <a:off x="11605954" y="6238020"/>
            <a:ext cx="650701" cy="62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8248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632</TotalTime>
  <Words>797</Words>
  <Application>Microsoft Office PowerPoint</Application>
  <PresentationFormat>Произвольный</PresentationFormat>
  <Paragraphs>132</Paragraphs>
  <Slides>12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Корпоративный университет</vt:lpstr>
      <vt:lpstr>Банк «Приморье» основан в 1994 г.</vt:lpstr>
      <vt:lpstr>Презентация PowerPoint</vt:lpstr>
      <vt:lpstr>СТРУКТУРА  КОРПОРАТИВНОГО УНИВЕРСИТЕТА</vt:lpstr>
      <vt:lpstr>Этапы обучения</vt:lpstr>
      <vt:lpstr>Программа обучения</vt:lpstr>
      <vt:lpstr>Программа обучения</vt:lpstr>
      <vt:lpstr>Программа обучения</vt:lpstr>
      <vt:lpstr>Критерии отбора Студентов</vt:lpstr>
      <vt:lpstr>Условия обучения</vt:lpstr>
      <vt:lpstr>Приятный бонус СТИПЕНДИЯ</vt:lpstr>
      <vt:lpstr>При возникновении вопросов обращайся по телефону 8 (423) 222-99-68 (доб. 287 - Заббарова Дарья)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Корпоративный университет</dc:title>
  <dc:creator>Эмиль Заббаров</dc:creator>
  <cp:lastModifiedBy>User</cp:lastModifiedBy>
  <cp:revision>60</cp:revision>
  <dcterms:created xsi:type="dcterms:W3CDTF">2023-01-09T11:45:50Z</dcterms:created>
  <dcterms:modified xsi:type="dcterms:W3CDTF">2023-01-17T01:33:49Z</dcterms:modified>
</cp:coreProperties>
</file>